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37" r:id="rId2"/>
    <p:sldId id="332" r:id="rId3"/>
    <p:sldId id="329" r:id="rId4"/>
    <p:sldId id="330" r:id="rId5"/>
    <p:sldId id="357" r:id="rId6"/>
    <p:sldId id="359" r:id="rId7"/>
    <p:sldId id="361" r:id="rId8"/>
    <p:sldId id="346" r:id="rId9"/>
    <p:sldId id="358" r:id="rId10"/>
    <p:sldId id="310" r:id="rId11"/>
    <p:sldId id="327" r:id="rId12"/>
    <p:sldId id="356" r:id="rId13"/>
    <p:sldId id="362" r:id="rId14"/>
    <p:sldId id="360" r:id="rId15"/>
    <p:sldId id="348" r:id="rId16"/>
    <p:sldId id="301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6" autoAdjust="0"/>
    <p:restoredTop sz="85542" autoAdjust="0"/>
  </p:normalViewPr>
  <p:slideViewPr>
    <p:cSldViewPr>
      <p:cViewPr varScale="1">
        <p:scale>
          <a:sx n="78" d="100"/>
          <a:sy n="7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Total R&amp;D funding by </a:t>
            </a:r>
            <a:r>
              <a:rPr lang="en-US" smtClean="0">
                <a:solidFill>
                  <a:schemeClr val="bg1"/>
                </a:solidFill>
              </a:rPr>
              <a:t>disease, </a:t>
            </a:r>
            <a:r>
              <a:rPr lang="en-US">
                <a:solidFill>
                  <a:schemeClr val="bg1"/>
                </a:solidFill>
              </a:rPr>
              <a:t>2011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R&amp;D funding by disease 2011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explosion val="400"/>
            <c:spPr>
              <a:solidFill>
                <a:srgbClr val="C00000"/>
              </a:solidFill>
            </c:spPr>
          </c:dPt>
          <c:cat>
            <c:strRef>
              <c:f>Sheet1!$A$2:$A$7</c:f>
              <c:strCache>
                <c:ptCount val="6"/>
                <c:pt idx="0">
                  <c:v>HIV/AIDS</c:v>
                </c:pt>
                <c:pt idx="1">
                  <c:v>Malaria</c:v>
                </c:pt>
                <c:pt idx="2">
                  <c:v>Tuberculosis</c:v>
                </c:pt>
                <c:pt idx="3">
                  <c:v>Dengue</c:v>
                </c:pt>
                <c:pt idx="4">
                  <c:v>Diarrhea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0.33800000000000002</c:v>
                </c:pt>
                <c:pt idx="1">
                  <c:v>0.184</c:v>
                </c:pt>
                <c:pt idx="2">
                  <c:v>0.17299999999999999</c:v>
                </c:pt>
                <c:pt idx="3">
                  <c:v>7.4999999999999997E-2</c:v>
                </c:pt>
                <c:pt idx="4" formatCode="0%">
                  <c:v>0.05</c:v>
                </c:pt>
                <c:pt idx="5" formatCode="0%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"/>
      </c:pieChart>
    </c:plotArea>
    <c:legend>
      <c:legendPos val="r"/>
      <c:layout>
        <c:manualLayout>
          <c:xMode val="edge"/>
          <c:yMode val="edge"/>
          <c:x val="0.7247101377952756"/>
          <c:y val="0.15443307086614172"/>
          <c:w val="0.26278986220472439"/>
          <c:h val="0.81561835629921264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A11512-54BC-401E-820B-677797A10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59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FF2375-9E8E-4BBE-AC0E-A7343B4A5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FB40A4-7031-4FA5-A95B-ED10A629A87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3F456E-5CCB-4F40-B06D-26B44D4C81B7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023423-2226-433B-8E77-2B7A63E5F316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385048-98ED-4F76-AF60-E54FC5C7CB9A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C79520-553E-4107-9962-DA1711994A1A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B55071-41E8-49F5-BAF6-DBA0DD7D945A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168151-3056-4322-91CB-ED8F9A48C799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3B8105-3AA9-4E50-A363-F5DEA782CC5E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9CCABC-F0A5-43B7-8B5D-8EEC1FE5FB9A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455B6B-A5C6-4D01-98DB-A6AE7F2A870B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Awaiting updated chart from graphics.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E964F8-5B57-4B34-B9F3-8EAFF1EAA65D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3689B5-D46E-4E46-BF59-93E3906F6A11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5707063"/>
            <a:ext cx="2366963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100" y="912813"/>
            <a:ext cx="3162300" cy="1920875"/>
          </a:xfrm>
        </p:spPr>
        <p:txBody>
          <a:bodyPr anchor="t">
            <a:spAutoFit/>
          </a:bodyPr>
          <a:lstStyle>
            <a:lvl1pPr>
              <a:spcBef>
                <a:spcPct val="50000"/>
              </a:spcBef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3656013"/>
            <a:ext cx="3200400" cy="2286000"/>
          </a:xfrm>
        </p:spPr>
        <p:txBody>
          <a:bodyPr>
            <a:spAutoFit/>
          </a:bodyPr>
          <a:lstStyle>
            <a:lvl1pPr marL="0" indent="0">
              <a:spcBef>
                <a:spcPct val="50000"/>
              </a:spcBef>
              <a:spcAft>
                <a:spcPct val="0"/>
              </a:spcAft>
              <a:buFontTx/>
              <a:buNone/>
              <a:defRPr sz="32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446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597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0"/>
            <a:ext cx="2120900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0"/>
            <a:ext cx="6210300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935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448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93700" y="1671638"/>
            <a:ext cx="8447088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001499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3700" y="0"/>
            <a:ext cx="8483600" cy="578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31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04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467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671638"/>
            <a:ext cx="41465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671638"/>
            <a:ext cx="41481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648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62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227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996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4993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0893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0"/>
            <a:ext cx="8448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671638"/>
            <a:ext cx="84470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DDDD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DDDD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DDDD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DDDDD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DDDDD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DDDDD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DDDDD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DDDDD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40000"/>
        </a:spcAft>
        <a:buChar char="•"/>
        <a:defRPr sz="36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40000"/>
        </a:spcAft>
        <a:buChar char="•"/>
        <a:defRPr sz="3200">
          <a:solidFill>
            <a:srgbClr val="DDDDDD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40000"/>
        </a:spcAft>
        <a:buChar char="•"/>
        <a:defRPr sz="3200">
          <a:solidFill>
            <a:srgbClr val="DDDDDD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40000"/>
        </a:spcAft>
        <a:buChar char="•"/>
        <a:defRPr sz="3200">
          <a:solidFill>
            <a:srgbClr val="DDDDDD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40000"/>
        </a:spcAft>
        <a:buChar char="•"/>
        <a:defRPr sz="3200">
          <a:solidFill>
            <a:srgbClr val="DDDDDD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40000"/>
        </a:spcAft>
        <a:buChar char="•"/>
        <a:defRPr sz="3200">
          <a:solidFill>
            <a:srgbClr val="DDDDDD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40000"/>
        </a:spcAft>
        <a:buChar char="•"/>
        <a:defRPr sz="3200">
          <a:solidFill>
            <a:srgbClr val="DDDDDD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40000"/>
        </a:spcAft>
        <a:buChar char="•"/>
        <a:defRPr sz="3200">
          <a:solidFill>
            <a:srgbClr val="DDDDDD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40000"/>
        </a:spcAft>
        <a:buChar char="•"/>
        <a:defRPr sz="3200">
          <a:solidFill>
            <a:srgbClr val="DDDDDD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266700" y="304800"/>
            <a:ext cx="8496300" cy="2667000"/>
          </a:xfrm>
        </p:spPr>
        <p:txBody>
          <a:bodyPr anchor="t"/>
          <a:lstStyle/>
          <a:p>
            <a:pPr eaLnBrk="1" hangingPunct="1"/>
            <a:r>
              <a:rPr lang="en-GB" altLang="en-US" sz="3200" smtClean="0"/>
              <a:t>More proven interventions are available  to prevent and treat diarrhea than any other major child killer</a:t>
            </a:r>
            <a:endParaRPr lang="en-GB" altLang="en-US" sz="3200" baseline="30000" smtClean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638800" y="1628775"/>
            <a:ext cx="3352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EAEAEA"/>
                </a:solidFill>
              </a:rPr>
              <a:t>Jones G Bryce J. et al. </a:t>
            </a:r>
            <a:r>
              <a:rPr lang="en-US" altLang="en-US" sz="1200" i="1">
                <a:solidFill>
                  <a:srgbClr val="EAEAEA"/>
                </a:solidFill>
              </a:rPr>
              <a:t>Lancet</a:t>
            </a:r>
            <a:r>
              <a:rPr lang="en-US" altLang="en-US" sz="1200">
                <a:solidFill>
                  <a:srgbClr val="EAEAEA"/>
                </a:solidFill>
              </a:rPr>
              <a:t>. 2003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6138"/>
            <a:ext cx="91440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5354638" y="6200775"/>
            <a:ext cx="3657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smtClean="0">
                <a:solidFill>
                  <a:srgbClr val="EAEAEA"/>
                </a:solidFill>
              </a:rPr>
              <a:t>UNICEF. </a:t>
            </a:r>
            <a:r>
              <a:rPr lang="en-US" altLang="en-US" sz="1200" i="1">
                <a:solidFill>
                  <a:srgbClr val="EAEAEA"/>
                </a:solidFill>
              </a:rPr>
              <a:t>Diarrhoea: Why Children Are Dying</a:t>
            </a:r>
            <a:r>
              <a:rPr lang="en-US" altLang="en-US" sz="1200">
                <a:solidFill>
                  <a:srgbClr val="EAEAEA"/>
                </a:solidFill>
              </a:rPr>
              <a:t>. 2009.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486400"/>
            <a:ext cx="4343400" cy="11239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500" b="1"/>
              <a:t>Investing in and implementing a package of health, nutrition, clean water, sanitation, and hygiene solutions will cut diarrhea deaths by 60%.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1163"/>
            <a:ext cx="9144000" cy="579437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ORS coverage remains low in the most vulnerable communities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62000" y="61722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Source: UNICEF. State of the World’s Children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5364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  <a:noFill/>
        </p:spPr>
        <p:txBody>
          <a:bodyPr/>
          <a:lstStyle/>
          <a:p>
            <a:pPr algn="ctr" eaLnBrk="1" hangingPunct="1"/>
            <a:r>
              <a:rPr lang="en-US" altLang="en-US" dirty="0" smtClean="0"/>
              <a:t>Diarrheal </a:t>
            </a:r>
            <a:r>
              <a:rPr lang="en-US" altLang="en-US" smtClean="0"/>
              <a:t>disease </a:t>
            </a:r>
            <a:r>
              <a:rPr lang="en-US" altLang="en-US" dirty="0"/>
              <a:t>h</a:t>
            </a:r>
            <a:r>
              <a:rPr lang="en-US" altLang="en-US" smtClean="0"/>
              <a:t>as </a:t>
            </a:r>
            <a:r>
              <a:rPr lang="en-US" altLang="en-US" dirty="0"/>
              <a:t>f</a:t>
            </a:r>
            <a:r>
              <a:rPr lang="en-US" altLang="en-US" dirty="0" smtClean="0"/>
              <a:t>ailed to capture the attention of donors &amp; policymakers</a:t>
            </a:r>
          </a:p>
        </p:txBody>
      </p:sp>
      <p:pic>
        <p:nvPicPr>
          <p:cNvPr id="15363" name="Picture 9" descr="advocacy_small DD_blackbackg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629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7772400" y="5334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© PATH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579438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rgbClr val="EAEAEA"/>
                </a:solidFill>
              </a:rPr>
              <a:t>The potential of integration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295400"/>
            <a:ext cx="541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315913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200"/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562600" y="685800"/>
            <a:ext cx="3505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Integrating </a:t>
            </a:r>
            <a:r>
              <a:rPr lang="en-US" sz="2400" dirty="0"/>
              <a:t>proven, cost-effective </a:t>
            </a:r>
            <a:r>
              <a:rPr lang="en-US" sz="2400" dirty="0" smtClean="0"/>
              <a:t>prevention &amp; </a:t>
            </a:r>
            <a:br>
              <a:rPr lang="en-US" sz="2400" dirty="0" smtClean="0"/>
            </a:br>
            <a:r>
              <a:rPr lang="en-US" sz="2400" dirty="0" smtClean="0"/>
              <a:t>treatment </a:t>
            </a:r>
            <a:r>
              <a:rPr lang="en-US" sz="2400" dirty="0"/>
              <a:t>solutions </a:t>
            </a:r>
            <a:r>
              <a:rPr lang="en-US" sz="2400" dirty="0" smtClean="0"/>
              <a:t>can</a:t>
            </a:r>
          </a:p>
          <a:p>
            <a:r>
              <a:rPr lang="en-US" sz="2400" dirty="0" smtClean="0">
                <a:latin typeface="+mn-lt"/>
              </a:rPr>
              <a:t>maximize impact</a:t>
            </a:r>
          </a:p>
          <a:p>
            <a:r>
              <a:rPr lang="en-US" sz="2400" dirty="0" smtClean="0">
                <a:latin typeface="+mn-lt"/>
              </a:rPr>
              <a:t>decrease expense</a:t>
            </a:r>
          </a:p>
          <a:p>
            <a:r>
              <a:rPr lang="en-US" sz="2400" dirty="0" smtClean="0">
                <a:latin typeface="+mn-lt"/>
              </a:rPr>
              <a:t>increase efficiency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495800"/>
            <a:ext cx="89916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EAEAEA"/>
                </a:solidFill>
              </a:rPr>
              <a:t>At the policy level…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EAEAEA"/>
                </a:solidFill>
              </a:rPr>
              <a:t>One intervention – like rotavirus vaccines – can mobilize adoption of others </a:t>
            </a:r>
            <a:endParaRPr lang="en-US" altLang="en-US" dirty="0" smtClean="0">
              <a:solidFill>
                <a:srgbClr val="EAEAEA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dirty="0">
              <a:solidFill>
                <a:srgbClr val="EAEAEA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EAEAEA"/>
                </a:solidFill>
              </a:rPr>
              <a:t>Allows flexibility to design a package appropriate for a country’s </a:t>
            </a:r>
            <a:r>
              <a:rPr lang="en-US" altLang="en-US" dirty="0" smtClean="0">
                <a:solidFill>
                  <a:srgbClr val="EAEAEA"/>
                </a:solidFill>
              </a:rPr>
              <a:t>needs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>
              <a:solidFill>
                <a:srgbClr val="EAEAEA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EAEAEA"/>
                </a:solidFill>
              </a:rPr>
              <a:t>At the program level</a:t>
            </a: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EAEAEA"/>
                </a:solidFill>
              </a:rPr>
              <a:t>Combining interventions may offer efficiencies/cost </a:t>
            </a:r>
            <a:r>
              <a:rPr lang="en-US" altLang="en-US" dirty="0" smtClean="0">
                <a:solidFill>
                  <a:srgbClr val="EAEAEA"/>
                </a:solidFill>
              </a:rPr>
              <a:t>savings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>
              <a:solidFill>
                <a:srgbClr val="EAEAEA"/>
              </a:solidFill>
            </a:endParaRPr>
          </a:p>
          <a:p>
            <a:pPr marL="742950" lvl="1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EAEAEA"/>
                </a:solidFill>
              </a:rPr>
              <a:t>Opportunity to strengthen health systems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869519"/>
            <a:ext cx="5410200" cy="5410200"/>
            <a:chOff x="2253563" y="1788112"/>
            <a:chExt cx="4439320" cy="4414838"/>
          </a:xfrm>
        </p:grpSpPr>
        <p:sp>
          <p:nvSpPr>
            <p:cNvPr id="5" name="Isosceles Triangle 4"/>
            <p:cNvSpPr/>
            <p:nvPr/>
          </p:nvSpPr>
          <p:spPr>
            <a:xfrm rot="10800000">
              <a:off x="3554996" y="1788112"/>
              <a:ext cx="1828798" cy="2209802"/>
            </a:xfrm>
            <a:prstGeom prst="triangle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3470348">
              <a:off x="4348758" y="2113712"/>
              <a:ext cx="1828798" cy="2209802"/>
            </a:xfrm>
            <a:prstGeom prst="triangle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6200000">
              <a:off x="4673584" y="2877851"/>
              <a:ext cx="1828798" cy="2209801"/>
            </a:xfrm>
            <a:prstGeom prst="triangle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3558698" y="3993148"/>
              <a:ext cx="1828798" cy="2209802"/>
            </a:xfrm>
            <a:prstGeom prst="triangle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8900000">
              <a:off x="4349050" y="3666234"/>
              <a:ext cx="1828798" cy="2209802"/>
            </a:xfrm>
            <a:prstGeom prst="triangle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8100000">
              <a:off x="2771140" y="2113683"/>
              <a:ext cx="1828798" cy="2209802"/>
            </a:xfrm>
            <a:prstGeom prst="triangle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2444065" y="2892767"/>
              <a:ext cx="1828797" cy="2209801"/>
            </a:xfrm>
            <a:prstGeom prst="triangle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2700000">
              <a:off x="2767024" y="3670189"/>
              <a:ext cx="1828797" cy="2209801"/>
            </a:xfrm>
            <a:prstGeom prst="triangle">
              <a:avLst/>
            </a:prstGeom>
            <a:noFill/>
            <a:ln>
              <a:solidFill>
                <a:schemeClr val="accent3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52703" y="1066800"/>
            <a:ext cx="1566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</a:rPr>
              <a:t>Oral Rehydration Therapy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5874" y="2088719"/>
            <a:ext cx="82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</a:rPr>
              <a:t>Zinc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4691187"/>
            <a:ext cx="1766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Breastfeeding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5289119"/>
            <a:ext cx="1135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bg1"/>
                </a:solidFill>
              </a:rPr>
              <a:t>Nutrition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6592" y="4691187"/>
            <a:ext cx="1365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</a:rPr>
              <a:t>Safe Water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6948" y="3231719"/>
            <a:ext cx="1437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</a:rPr>
              <a:t>Sanitation/ Hygiene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5219" y="3231719"/>
            <a:ext cx="1696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</a:rPr>
              <a:t>Drug </a:t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2000" smtClean="0">
                <a:solidFill>
                  <a:schemeClr val="bg1"/>
                </a:solidFill>
              </a:rPr>
              <a:t>Development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2451" y="2088719"/>
            <a:ext cx="1207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</a:rPr>
              <a:t>Vaccines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5943600" cy="5943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01883" y="4343400"/>
            <a:ext cx="3094117" cy="1647111"/>
            <a:chOff x="2902676" y="4525089"/>
            <a:chExt cx="3094117" cy="1647111"/>
          </a:xfrm>
        </p:grpSpPr>
        <p:sp>
          <p:nvSpPr>
            <p:cNvPr id="33" name="TextBox 32"/>
            <p:cNvSpPr txBox="1"/>
            <p:nvPr/>
          </p:nvSpPr>
          <p:spPr>
            <a:xfrm>
              <a:off x="2902676" y="4525089"/>
              <a:ext cx="30941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Regular" pitchFamily="50" charset="0"/>
                </a:rPr>
                <a:t>diarrhea</a:t>
              </a:r>
              <a:endParaRPr lang="en-US" sz="6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Regular" pitchFamily="5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400" y="5156537"/>
              <a:ext cx="248497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Pro-Regular" pitchFamily="50" charset="0"/>
                </a:rPr>
                <a:t>deaths</a:t>
              </a:r>
              <a:endParaRPr lang="en-US" sz="60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-Regular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309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Integrating diarrhea &amp; pneumonia strategies for major impact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932610" cy="55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54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smtClean="0"/>
              <a:t>The conversation is catching 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447800"/>
            <a:ext cx="3733800" cy="4648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4000" smtClean="0"/>
          </a:p>
          <a:p>
            <a:pPr algn="r" eaLnBrk="1" hangingPunct="1">
              <a:buFontTx/>
              <a:buNone/>
            </a:pPr>
            <a:endParaRPr lang="en-US" altLang="en-US" sz="4000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1066800"/>
            <a:ext cx="85344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i="1" smtClean="0">
                <a:solidFill>
                  <a:srgbClr val="CC9900"/>
                </a:solidFill>
              </a:rPr>
              <a:t>“It is unconscionable that in the 21</a:t>
            </a:r>
            <a:r>
              <a:rPr lang="en-US" altLang="en-US" sz="2400" i="1" baseline="30000" smtClean="0">
                <a:solidFill>
                  <a:srgbClr val="CC9900"/>
                </a:solidFill>
              </a:rPr>
              <a:t>st</a:t>
            </a:r>
            <a:r>
              <a:rPr lang="en-US" altLang="en-US" sz="2400" i="1" smtClean="0">
                <a:solidFill>
                  <a:srgbClr val="CC9900"/>
                </a:solidFill>
              </a:rPr>
              <a:t> century, children still die of diarrhea. For me, it’s not complicated. We know what works and we should be doing more of it.”</a:t>
            </a:r>
            <a:endParaRPr lang="en-US" altLang="en-US" sz="2400" i="1">
              <a:solidFill>
                <a:srgbClr val="CC9900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smtClean="0">
                <a:solidFill>
                  <a:srgbClr val="EAEAEA"/>
                </a:solidFill>
              </a:rPr>
              <a:t>- Chelsea Clinton; Vice Chair, Clinton Foundation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i="1" smtClean="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i="1" smtClean="0">
                <a:solidFill>
                  <a:srgbClr val="CC9900"/>
                </a:solidFill>
              </a:rPr>
              <a:t>“A world where two million fewer children die from pneumonia and diarrhoea is achieveable because we already have the solutions.”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smtClean="0">
                <a:solidFill>
                  <a:srgbClr val="EAEAEA"/>
                </a:solidFill>
              </a:rPr>
              <a:t>- Dr. Jim Yong Kim; President, World Bank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i="1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i="1" smtClean="0">
                <a:solidFill>
                  <a:srgbClr val="CC9900"/>
                </a:solidFill>
              </a:rPr>
              <a:t>“</a:t>
            </a:r>
            <a:r>
              <a:rPr lang="en-US" sz="2400" i="1" smtClean="0">
                <a:solidFill>
                  <a:srgbClr val="CC9900"/>
                </a:solidFill>
                <a:effectLst/>
              </a:rPr>
              <a:t>A new integrated global action plan for the prevention and control of pneumonia and diarrhea … focuses on 15 highly effective interventions. When the[y] are put to work together, this is powerhouse that can revolutionize child survival.”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smtClean="0"/>
              <a:t>- Dr. Margaret Chan, Director, World Health Organization</a:t>
            </a:r>
            <a:endParaRPr lang="en-US" sz="2000" smtClean="0">
              <a:effectLst/>
            </a:endParaRPr>
          </a:p>
          <a:p>
            <a:pPr marL="342900" indent="-342900" algn="r" eaLnBrk="1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 sz="2400" i="1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-228600" y="30163"/>
            <a:ext cx="9677400" cy="960437"/>
          </a:xfrm>
          <a:noFill/>
        </p:spPr>
        <p:txBody>
          <a:bodyPr/>
          <a:lstStyle/>
          <a:p>
            <a:pPr algn="ctr" eaLnBrk="1" hangingPunct="1"/>
            <a:r>
              <a:rPr lang="en-US" altLang="en-US" sz="3500" smtClean="0"/>
              <a:t>Together, we can make diarrheal disease </a:t>
            </a:r>
            <a:br>
              <a:rPr lang="en-US" altLang="en-US" sz="3500" smtClean="0"/>
            </a:br>
            <a:r>
              <a:rPr lang="en-US" altLang="en-US" sz="3500" smtClean="0"/>
              <a:t>a global health priority</a:t>
            </a:r>
          </a:p>
        </p:txBody>
      </p:sp>
      <p:pic>
        <p:nvPicPr>
          <p:cNvPr id="21507" name="Picture 17" descr="advocacy_small DD_blackbackg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43000"/>
            <a:ext cx="80629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6" name="Picture 18" descr="advocacy_with labels_DD_blackbackgr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43000"/>
            <a:ext cx="80629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400" smtClean="0"/>
              <a:t>Action Agenda:</a:t>
            </a:r>
            <a:br>
              <a:rPr lang="en-US" altLang="en-US" sz="4400" smtClean="0"/>
            </a:br>
            <a:endParaRPr lang="en-US" altLang="en-US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3933825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  <a:spcAft>
                <a:spcPct val="95000"/>
              </a:spcAft>
            </a:pPr>
            <a:r>
              <a:rPr lang="en-US" altLang="en-US" sz="3000">
                <a:solidFill>
                  <a:schemeClr val="bg1"/>
                </a:solidFill>
                <a:latin typeface="Arial" charset="0"/>
              </a:rPr>
              <a:t>Support integration of </a:t>
            </a:r>
            <a:r>
              <a:rPr lang="en-US" altLang="en-US" sz="3000" smtClean="0">
                <a:solidFill>
                  <a:schemeClr val="bg1"/>
                </a:solidFill>
                <a:latin typeface="Arial" charset="0"/>
              </a:rPr>
              <a:t>tools &amp; strategies </a:t>
            </a:r>
            <a:r>
              <a:rPr lang="en-US" altLang="en-US" sz="3000">
                <a:solidFill>
                  <a:schemeClr val="bg1"/>
                </a:solidFill>
                <a:latin typeface="Arial" charset="0"/>
              </a:rPr>
              <a:t>to prevent and treat diarrheal </a:t>
            </a:r>
            <a:r>
              <a:rPr lang="en-US" altLang="en-US" sz="3000" smtClean="0">
                <a:solidFill>
                  <a:schemeClr val="bg1"/>
                </a:solidFill>
                <a:latin typeface="Arial" charset="0"/>
              </a:rPr>
              <a:t>disease </a:t>
            </a:r>
            <a:br>
              <a:rPr lang="en-US" altLang="en-US" sz="3000" smtClean="0">
                <a:solidFill>
                  <a:schemeClr val="bg1"/>
                </a:solidFill>
                <a:latin typeface="Arial" charset="0"/>
              </a:rPr>
            </a:br>
            <a:r>
              <a:rPr lang="en-US" altLang="en-US" sz="3000" smtClean="0">
                <a:solidFill>
                  <a:schemeClr val="bg1"/>
                </a:solidFill>
                <a:latin typeface="Arial" charset="0"/>
              </a:rPr>
              <a:t>(&amp; pneumonia).</a:t>
            </a:r>
            <a:endParaRPr lang="en-US" altLang="en-US" sz="300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Aft>
                <a:spcPct val="95000"/>
              </a:spcAft>
            </a:pPr>
            <a:r>
              <a:rPr lang="en-US" altLang="en-US" sz="3000" smtClean="0">
                <a:solidFill>
                  <a:schemeClr val="bg1"/>
                </a:solidFill>
                <a:latin typeface="Arial" charset="0"/>
              </a:rPr>
              <a:t>Implement and document impact of integrated programs for the prevention and treatment of diarrheal disease.</a:t>
            </a:r>
          </a:p>
          <a:p>
            <a:pPr lvl="1" eaLnBrk="1" hangingPunct="1">
              <a:lnSpc>
                <a:spcPct val="80000"/>
              </a:lnSpc>
              <a:spcAft>
                <a:spcPct val="95000"/>
              </a:spcAft>
            </a:pPr>
            <a:r>
              <a:rPr lang="en-US" altLang="en-US" sz="3000" smtClean="0">
                <a:solidFill>
                  <a:schemeClr val="bg1"/>
                </a:solidFill>
                <a:latin typeface="Arial" charset="0"/>
              </a:rPr>
              <a:t>Communicate the evidence and data to policy-makers and funders. </a:t>
            </a:r>
          </a:p>
          <a:p>
            <a:pPr lvl="1" eaLnBrk="1" hangingPunct="1">
              <a:lnSpc>
                <a:spcPct val="80000"/>
              </a:lnSpc>
              <a:spcAft>
                <a:spcPct val="95000"/>
              </a:spcAft>
            </a:pPr>
            <a:r>
              <a:rPr lang="en-US" altLang="en-US" sz="3000" smtClean="0">
                <a:solidFill>
                  <a:schemeClr val="bg1"/>
                </a:solidFill>
                <a:latin typeface="Arial" charset="0"/>
              </a:rPr>
              <a:t>Speak out to raise awareness of the burden of diarrheal disease and the simple, cost-effective solutions to overcome it.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79438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rgbClr val="EAEAEA"/>
                </a:solidFill>
              </a:rPr>
              <a:t>Dramatic effects of ORS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219200"/>
            <a:ext cx="541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315913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2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191000" y="1027113"/>
            <a:ext cx="48768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altLang="en-US" sz="2400" dirty="0" smtClean="0">
                <a:solidFill>
                  <a:srgbClr val="EAEAEA"/>
                </a:solidFill>
              </a:rPr>
              <a:t>Oral </a:t>
            </a:r>
            <a:r>
              <a:rPr lang="en-US" altLang="en-US" sz="2400" dirty="0">
                <a:solidFill>
                  <a:srgbClr val="EAEAEA"/>
                </a:solidFill>
              </a:rPr>
              <a:t>rehydration therapy reverses dehydration in more than 90% of patients.</a:t>
            </a:r>
            <a:br>
              <a:rPr lang="en-US" altLang="en-US" sz="2400" dirty="0">
                <a:solidFill>
                  <a:srgbClr val="EAEAEA"/>
                </a:solidFill>
              </a:rPr>
            </a:br>
            <a:endParaRPr lang="en-US" altLang="en-US" sz="2400" dirty="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altLang="en-US" sz="2400" dirty="0">
                <a:solidFill>
                  <a:srgbClr val="EAEAEA"/>
                </a:solidFill>
              </a:rPr>
              <a:t>Since 1971, ORS has saved the lives of more than 50 million children.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6319838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EAEAEA"/>
                </a:solidFill>
              </a:rPr>
              <a:t>Gerlin A. A Simple Solution. </a:t>
            </a:r>
            <a:r>
              <a:rPr lang="en-US" altLang="en-US" sz="1200" i="1">
                <a:solidFill>
                  <a:srgbClr val="EAEAEA"/>
                </a:solidFill>
              </a:rPr>
              <a:t>Time</a:t>
            </a:r>
            <a:r>
              <a:rPr lang="en-US" altLang="en-US" sz="1200">
                <a:solidFill>
                  <a:srgbClr val="EAEAEA"/>
                </a:solidFill>
              </a:rPr>
              <a:t>. 2006.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EAEAEA"/>
                </a:solidFill>
              </a:rPr>
              <a:t>Munos MK, et al</a:t>
            </a:r>
            <a:r>
              <a:rPr lang="en-US" altLang="en-US" sz="1200" i="1">
                <a:solidFill>
                  <a:srgbClr val="EAEAEA"/>
                </a:solidFill>
              </a:rPr>
              <a:t>. International Journal of Epidemiology</a:t>
            </a:r>
            <a:r>
              <a:rPr lang="en-US" altLang="en-US" sz="1200">
                <a:solidFill>
                  <a:srgbClr val="EAEAEA"/>
                </a:solidFill>
              </a:rPr>
              <a:t>. 2010.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228600" y="4213225"/>
            <a:ext cx="426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altLang="en-US" sz="2400">
                <a:solidFill>
                  <a:srgbClr val="EAEAEA"/>
                </a:solidFill>
              </a:rPr>
              <a:t>If all parents could access and use ORS, diarrhea deaths would drop by a staggering 93%. </a:t>
            </a:r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89038"/>
            <a:ext cx="377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54363" y="304800"/>
            <a:ext cx="5989637" cy="579438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rgbClr val="EAEAEA"/>
                </a:solidFill>
              </a:rPr>
              <a:t>Zinc to prevent &amp; treat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219200"/>
            <a:ext cx="541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315913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2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57600" y="1066800"/>
            <a:ext cx="51816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smtClean="0">
                <a:solidFill>
                  <a:srgbClr val="EAEAEA"/>
                </a:solidFill>
              </a:rPr>
              <a:t>• 25% reduction in duration of acute diarrhea</a:t>
            </a:r>
            <a:br>
              <a:rPr lang="en-US" altLang="en-US" sz="2200" smtClean="0">
                <a:solidFill>
                  <a:srgbClr val="EAEAEA"/>
                </a:solidFill>
              </a:rPr>
            </a:br>
            <a:endParaRPr lang="en-US" altLang="en-US" sz="2200" smtClean="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smtClean="0">
                <a:solidFill>
                  <a:srgbClr val="EAEAEA"/>
                </a:solidFill>
              </a:rPr>
              <a:t>• 29% reduction in duration of persistent diarrhea</a:t>
            </a:r>
            <a:br>
              <a:rPr lang="en-US" altLang="en-US" sz="2200" smtClean="0">
                <a:solidFill>
                  <a:srgbClr val="EAEAEA"/>
                </a:solidFill>
              </a:rPr>
            </a:br>
            <a:endParaRPr lang="en-US" altLang="en-US" sz="2200" smtClean="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smtClean="0">
                <a:solidFill>
                  <a:srgbClr val="EAEAEA"/>
                </a:solidFill>
              </a:rPr>
              <a:t>• 40% reduction in treatment failure or death in persistent diarrhea</a:t>
            </a:r>
            <a:br>
              <a:rPr lang="en-US" altLang="en-US" sz="2200" smtClean="0">
                <a:solidFill>
                  <a:srgbClr val="EAEAEA"/>
                </a:solidFill>
              </a:rPr>
            </a:br>
            <a:endParaRPr lang="en-US" altLang="en-US" sz="2200" smtClean="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smtClean="0">
                <a:solidFill>
                  <a:srgbClr val="EAEAEA"/>
                </a:solidFill>
              </a:rPr>
              <a:t> WHO recommends ORS and zinc for treatment of acute diarrhea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200" smtClean="0">
              <a:solidFill>
                <a:srgbClr val="EAEAEA"/>
              </a:solidFill>
            </a:endParaRPr>
          </a:p>
          <a:p>
            <a:pPr marL="166688" indent="-166688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smtClean="0">
                <a:solidFill>
                  <a:srgbClr val="EAEAEA"/>
                </a:solidFill>
              </a:rPr>
              <a:t>Increasingly included in national diarrhea control policies (Kenya, India, Vietnam, etc.)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4365625" y="6392863"/>
            <a:ext cx="480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EAEAEA"/>
                </a:solidFill>
              </a:rPr>
              <a:t>Zinc Investigators’ Collaborative Group.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i="1">
                <a:solidFill>
                  <a:srgbClr val="EAEAEA"/>
                </a:solidFill>
              </a:rPr>
              <a:t>American Journal of Clinical Nutrition</a:t>
            </a:r>
            <a:r>
              <a:rPr lang="en-US" altLang="en-US" sz="1200">
                <a:solidFill>
                  <a:srgbClr val="EAEAEA"/>
                </a:solidFill>
              </a:rPr>
              <a:t>. 2000</a:t>
            </a: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26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79438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solidFill>
                  <a:srgbClr val="EAEAEA"/>
                </a:solidFill>
              </a:rPr>
              <a:t>Breastfeeding protects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219200"/>
            <a:ext cx="5410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315913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2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0" y="1219200"/>
            <a:ext cx="44196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n-US" altLang="en-US" sz="2200"/>
              <a:t>Breastmilk prevents death and stunting from malnutrition, helps develop the immune system, improves response to vaccines, and prevents infections like pneumonia and diarrhea.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altLang="en-US" sz="2200" b="1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altLang="en-US" sz="2200">
                <a:solidFill>
                  <a:srgbClr val="EAEAEA"/>
                </a:solidFill>
              </a:rPr>
              <a:t>Non-breastfed infants are 7X more likely to die from diarrhea </a:t>
            </a:r>
            <a:br>
              <a:rPr lang="en-US" altLang="en-US" sz="2200">
                <a:solidFill>
                  <a:srgbClr val="EAEAEA"/>
                </a:solidFill>
              </a:rPr>
            </a:br>
            <a:endParaRPr lang="en-US" altLang="en-US" sz="2200">
              <a:solidFill>
                <a:srgbClr val="EAEAEA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altLang="en-US" sz="2200"/>
              <a:t>In Africa, Asia, and Latin America, less than half of infants younger than 6 months are exclusively breastfed. </a:t>
            </a:r>
            <a:endParaRPr lang="en-US" altLang="en-US" sz="2200">
              <a:solidFill>
                <a:srgbClr val="EAEAEA"/>
              </a:solidFill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52400" y="6469063"/>
            <a:ext cx="3810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EAEAEA"/>
                </a:solidFill>
              </a:rPr>
              <a:t>UNICEF, WHO.</a:t>
            </a:r>
          </a:p>
        </p:txBody>
      </p:sp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148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79438"/>
          </a:xfrm>
          <a:noFill/>
        </p:spPr>
        <p:txBody>
          <a:bodyPr/>
          <a:lstStyle/>
          <a:p>
            <a:pPr algn="ctr" eaLnBrk="1" hangingPunct="1"/>
            <a:r>
              <a:rPr lang="en-US" altLang="en-US" smtClean="0"/>
              <a:t>Rotavirus vaccination against </a:t>
            </a:r>
            <a:br>
              <a:rPr lang="en-US" altLang="en-US" smtClean="0"/>
            </a:br>
            <a:r>
              <a:rPr lang="en-US" altLang="en-US" smtClean="0"/>
              <a:t>deadliest diarrhea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800600" y="4764088"/>
            <a:ext cx="40386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</a:rPr>
              <a:t>The World Health Organization recommends rotavirus vaccines be included in all national immunization programs.</a:t>
            </a:r>
          </a:p>
        </p:txBody>
      </p: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6350"/>
            <a:ext cx="3886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75138" y="1211263"/>
            <a:ext cx="47926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/>
                </a:solidFill>
              </a:rPr>
              <a:t>Protection against the leading cause of severe childhood diarrhea; </a:t>
            </a:r>
            <a:r>
              <a:rPr lang="en-US" dirty="0" smtClean="0">
                <a:solidFill>
                  <a:schemeClr val="bg1"/>
                </a:solidFill>
              </a:rPr>
              <a:t>rotavirus </a:t>
            </a:r>
            <a:r>
              <a:rPr lang="en-US" dirty="0">
                <a:solidFill>
                  <a:schemeClr val="bg1"/>
                </a:solidFill>
              </a:rPr>
              <a:t>is responsible for 1/3 of childhood diarrhea deaths.</a:t>
            </a:r>
          </a:p>
          <a:p>
            <a:pPr>
              <a:defRPr/>
            </a:pPr>
            <a:endParaRPr lang="en-US" sz="1200" dirty="0"/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/>
                </a:solidFill>
              </a:rPr>
              <a:t>Since 2006, rotavirus vaccines have been reducing hospitalizations and deaths caused by rotavirus—as well as deaths from diarrhea by any cause.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/>
                </a:solidFill>
              </a:rPr>
              <a:t>They also are protecting children and adults too old to receive vaccination, through herd immunity.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dirty="0"/>
              <a:t>.</a:t>
            </a:r>
            <a:r>
              <a:rPr lang="en-US" dirty="0" err="1"/>
              <a:t>dpuf</a:t>
            </a:r>
            <a:endParaRPr lang="en-US" dirty="0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120650" y="6551613"/>
            <a:ext cx="89471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WHO; UNICEF; Patel MM, et al. </a:t>
            </a:r>
            <a:r>
              <a:rPr lang="en-US" altLang="en-US" sz="1200" i="1">
                <a:solidFill>
                  <a:schemeClr val="bg1"/>
                </a:solidFill>
              </a:rPr>
              <a:t>Journal of Infectious Diseases. </a:t>
            </a:r>
            <a:r>
              <a:rPr lang="en-US" altLang="en-US" sz="1200">
                <a:solidFill>
                  <a:schemeClr val="bg1"/>
                </a:solidFill>
              </a:rPr>
              <a:t>2011; Anderson E, et al. </a:t>
            </a:r>
            <a:r>
              <a:rPr lang="en-US" altLang="en-US" sz="1200" i="1">
                <a:solidFill>
                  <a:schemeClr val="bg1"/>
                </a:solidFill>
              </a:rPr>
              <a:t>Clinical Infectious Diseases.</a:t>
            </a:r>
            <a:r>
              <a:rPr lang="en-US" altLang="en-US" sz="1200">
                <a:solidFill>
                  <a:schemeClr val="bg1"/>
                </a:solidFill>
              </a:rPr>
              <a:t> 2013.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79438"/>
          </a:xfrm>
          <a:noFill/>
        </p:spPr>
        <p:txBody>
          <a:bodyPr/>
          <a:lstStyle/>
          <a:p>
            <a:pPr algn="ctr" eaLnBrk="1" hangingPunct="1"/>
            <a:r>
              <a:rPr lang="en-US" altLang="en-US" smtClean="0"/>
              <a:t>Water, sanitation &amp; hygiene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989013"/>
            <a:ext cx="44196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200">
                <a:solidFill>
                  <a:schemeClr val="bg1"/>
                </a:solidFill>
              </a:rPr>
              <a:t>More than 780 million people have no safe drinking water. But safe water for all could prevent almost 90% of diarrheal deaths.</a:t>
            </a:r>
          </a:p>
          <a:p>
            <a:pPr>
              <a:defRPr/>
            </a:pPr>
            <a:endParaRPr lang="en-US" sz="220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200">
                <a:solidFill>
                  <a:schemeClr val="bg1"/>
                </a:solidFill>
              </a:rPr>
              <a:t>Open defecation remains a major contributor to the fatal spread of diarrheal disease. 2.5 billion people have no sanitation facilities or latrines. 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sz="220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200">
                <a:solidFill>
                  <a:schemeClr val="bg1"/>
                </a:solidFill>
              </a:rPr>
              <a:t>If all communities practiced universal handwashing, diarrhea risk would drop by nearly half. 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20650" y="6551613"/>
            <a:ext cx="8947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UNICEF; UN; Greenland K, et al. </a:t>
            </a:r>
            <a:r>
              <a:rPr lang="en-US" altLang="en-US" sz="1200" i="1">
                <a:solidFill>
                  <a:schemeClr val="bg1"/>
                </a:solidFill>
              </a:rPr>
              <a:t>What can hand hygiene do for the world? </a:t>
            </a:r>
            <a:r>
              <a:rPr lang="en-US" altLang="en-US" sz="1200">
                <a:solidFill>
                  <a:schemeClr val="bg1"/>
                </a:solidFill>
              </a:rPr>
              <a:t>2012.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5225"/>
            <a:ext cx="35306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36576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579438"/>
          </a:xfrm>
          <a:noFill/>
        </p:spPr>
        <p:txBody>
          <a:bodyPr/>
          <a:lstStyle/>
          <a:p>
            <a:pPr algn="ctr" eaLnBrk="1" hangingPunct="1"/>
            <a:r>
              <a:rPr lang="en-US" altLang="en-US" smtClean="0"/>
              <a:t>Diarrhea drug development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060371"/>
            <a:ext cx="358471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There are very few drug treatments for specific causes of diarrheal disease. 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In </a:t>
            </a:r>
            <a:r>
              <a:rPr lang="en-US" sz="2200" dirty="0">
                <a:solidFill>
                  <a:schemeClr val="bg1"/>
                </a:solidFill>
              </a:rPr>
              <a:t>low-resource settings, diarrhea is often inappropriately treated with antibiotics that are ineffective against many pathogens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82700"/>
            <a:ext cx="53975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5105400"/>
            <a:ext cx="853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bg1"/>
                </a:solidFill>
              </a:rPr>
              <a:t>There is an urgent need for the development of safe, effective, and affordable drugs to treat infectious diarrhea.</a:t>
            </a:r>
          </a:p>
        </p:txBody>
      </p:sp>
    </p:spTree>
    <p:extLst>
      <p:ext uri="{BB962C8B-B14F-4D97-AF65-F5344CB8AC3E}">
        <p14:creationId xmlns:p14="http://schemas.microsoft.com/office/powerpoint/2010/main" val="278689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838200"/>
          </a:xfrm>
        </p:spPr>
        <p:txBody>
          <a:bodyPr/>
          <a:lstStyle/>
          <a:p>
            <a:pPr algn="ctr" eaLnBrk="1" hangingPunct="1"/>
            <a:r>
              <a:rPr lang="en-GB" altLang="en-US" sz="3800" smtClean="0"/>
              <a:t>Childhood deaths are declining, but diarrhea is still a leading killer</a:t>
            </a:r>
            <a:endParaRPr lang="en-GB" altLang="en-US" sz="2400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8763" y="6505575"/>
            <a:ext cx="76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UNICEF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spcAft>
                <a:spcPct val="40000"/>
              </a:spcAft>
              <a:buChar char="•"/>
              <a:defRPr sz="3600">
                <a:solidFill>
                  <a:srgbClr val="DDDDDD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40000"/>
              </a:spcAft>
              <a:buChar char="•"/>
              <a:defRPr sz="3200">
                <a:solidFill>
                  <a:srgbClr val="DDDDDD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600200"/>
            <a:ext cx="4556125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4089400"/>
            <a:ext cx="36576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But investment does not match the need</a:t>
            </a:r>
          </a:p>
        </p:txBody>
      </p:sp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0" y="6581001"/>
            <a:ext cx="6248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Policy Cures. </a:t>
            </a:r>
            <a:r>
              <a:rPr lang="en-US" altLang="en-US" sz="1200" i="1">
                <a:solidFill>
                  <a:schemeClr val="bg1"/>
                </a:solidFill>
              </a:rPr>
              <a:t>Neglected Disease Research And </a:t>
            </a:r>
            <a:r>
              <a:rPr lang="en-US" altLang="en-US" sz="1200" i="1" smtClean="0">
                <a:solidFill>
                  <a:schemeClr val="bg1"/>
                </a:solidFill>
              </a:rPr>
              <a:t>Development: A </a:t>
            </a:r>
            <a:r>
              <a:rPr lang="en-US" altLang="en-US" sz="1200" i="1">
                <a:solidFill>
                  <a:schemeClr val="bg1"/>
                </a:solidFill>
              </a:rPr>
              <a:t>Five Year Review</a:t>
            </a:r>
            <a:r>
              <a:rPr lang="en-US" altLang="en-US" sz="1200" smtClean="0">
                <a:solidFill>
                  <a:schemeClr val="bg1"/>
                </a:solidFill>
              </a:rPr>
              <a:t>. </a:t>
            </a:r>
            <a:r>
              <a:rPr lang="en-US" altLang="en-US" sz="1200">
                <a:solidFill>
                  <a:schemeClr val="bg1"/>
                </a:solidFill>
              </a:rPr>
              <a:t>2012.</a:t>
            </a:r>
            <a:endParaRPr lang="en-US" altLang="en-US" sz="1200" i="1">
              <a:solidFill>
                <a:schemeClr val="bg1"/>
              </a:solidFill>
            </a:endParaRPr>
          </a:p>
        </p:txBody>
      </p:sp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heme/theme1.xml><?xml version="1.0" encoding="utf-8"?>
<a:theme xmlns:a="http://schemas.openxmlformats.org/drawingml/2006/main" name="PATH pres template 02120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TH pres template 0212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TH pres template 021204 1">
        <a:dk1>
          <a:srgbClr val="000000"/>
        </a:dk1>
        <a:lt1>
          <a:srgbClr val="000000"/>
        </a:lt1>
        <a:dk2>
          <a:srgbClr val="000000"/>
        </a:dk2>
        <a:lt2>
          <a:srgbClr val="333333"/>
        </a:lt2>
        <a:accent1>
          <a:srgbClr val="B78121"/>
        </a:accent1>
        <a:accent2>
          <a:srgbClr val="E5581E"/>
        </a:accent2>
        <a:accent3>
          <a:srgbClr val="AAAAAA"/>
        </a:accent3>
        <a:accent4>
          <a:srgbClr val="000000"/>
        </a:accent4>
        <a:accent5>
          <a:srgbClr val="D8C1AB"/>
        </a:accent5>
        <a:accent6>
          <a:srgbClr val="CF4F1A"/>
        </a:accent6>
        <a:hlink>
          <a:srgbClr val="FF9900"/>
        </a:hlink>
        <a:folHlink>
          <a:srgbClr val="DCB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H pres template 021204 2">
        <a:dk1>
          <a:srgbClr val="000000"/>
        </a:dk1>
        <a:lt1>
          <a:srgbClr val="000000"/>
        </a:lt1>
        <a:dk2>
          <a:srgbClr val="000000"/>
        </a:dk2>
        <a:lt2>
          <a:srgbClr val="333333"/>
        </a:lt2>
        <a:accent1>
          <a:srgbClr val="B78121"/>
        </a:accent1>
        <a:accent2>
          <a:srgbClr val="E5581E"/>
        </a:accent2>
        <a:accent3>
          <a:srgbClr val="AAAAAA"/>
        </a:accent3>
        <a:accent4>
          <a:srgbClr val="000000"/>
        </a:accent4>
        <a:accent5>
          <a:srgbClr val="D8C1AB"/>
        </a:accent5>
        <a:accent6>
          <a:srgbClr val="CF4F1A"/>
        </a:accent6>
        <a:hlink>
          <a:srgbClr val="FF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ATH pres template 021204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5503</TotalTime>
  <Words>774</Words>
  <Application>Microsoft Office PowerPoint</Application>
  <PresentationFormat>On-screen Show (4:3)</PresentationFormat>
  <Paragraphs>108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PATH pres template 021204</vt:lpstr>
      <vt:lpstr>More proven interventions are available  to prevent and treat diarrhea than any other major child killer</vt:lpstr>
      <vt:lpstr>Dramatic effects of ORS</vt:lpstr>
      <vt:lpstr>Zinc to prevent &amp; treat</vt:lpstr>
      <vt:lpstr>Breastfeeding protects </vt:lpstr>
      <vt:lpstr>Rotavirus vaccination against  deadliest diarrhea</vt:lpstr>
      <vt:lpstr>Water, sanitation &amp; hygiene</vt:lpstr>
      <vt:lpstr>Diarrhea drug development</vt:lpstr>
      <vt:lpstr>Childhood deaths are declining, but diarrhea is still a leading killer</vt:lpstr>
      <vt:lpstr>But investment does not match the need</vt:lpstr>
      <vt:lpstr>ORS coverage remains low in the most vulnerable communities</vt:lpstr>
      <vt:lpstr>Diarrheal disease has failed to capture the attention of donors &amp; policymakers</vt:lpstr>
      <vt:lpstr>The potential of integration</vt:lpstr>
      <vt:lpstr>PowerPoint Presentation</vt:lpstr>
      <vt:lpstr>Integrating diarrhea &amp; pneumonia strategies for major impact</vt:lpstr>
      <vt:lpstr>The conversation is catching on</vt:lpstr>
      <vt:lpstr>Together, we can make diarrheal disease  a global health priority</vt:lpstr>
      <vt:lpstr>Action Agenda: </vt:lpstr>
    </vt:vector>
  </TitlesOfParts>
  <Company>Information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jhayes</dc:creator>
  <cp:lastModifiedBy>Randall, Hope</cp:lastModifiedBy>
  <cp:revision>88</cp:revision>
  <dcterms:created xsi:type="dcterms:W3CDTF">2008-03-28T18:20:33Z</dcterms:created>
  <dcterms:modified xsi:type="dcterms:W3CDTF">2014-02-18T15:48:43Z</dcterms:modified>
</cp:coreProperties>
</file>