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5DA5747-953B-4305-B037-C4058DC39A37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womaneverychild.org/images/Communique_signed-English_pdf.pdf" TargetMode="External"/><Relationship Id="rId2" Type="http://schemas.openxmlformats.org/officeDocument/2006/relationships/hyperlink" Target="http://apr.nationbuilder.com/government_signator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untdown2015mnch.org/" TargetMode="External"/><Relationship Id="rId4" Type="http://schemas.openxmlformats.org/officeDocument/2006/relationships/hyperlink" Target="http://www.everywomaneverychild.org/images/Communiuqe_signed-French_pdf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omiserenewed.org/Dashboard.html" TargetMode="External"/><Relationship Id="rId2" Type="http://schemas.openxmlformats.org/officeDocument/2006/relationships/hyperlink" Target="http://www.countdown2015mnch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894" y="838200"/>
            <a:ext cx="7125269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Global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Action Plan for Prevention and Control of </a:t>
            </a:r>
            <a:r>
              <a:rPr lang="en-US" sz="4400" b="1" dirty="0">
                <a:solidFill>
                  <a:schemeClr val="tx2"/>
                </a:solidFill>
              </a:rPr>
              <a:t>Pneumonia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chemeClr val="accent1"/>
                </a:solidFill>
              </a:rPr>
              <a:t>Diarrhoea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(GAPPD)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144061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575139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[Insert Presenter Name Here]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5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4605" y="76200"/>
            <a:ext cx="8041440" cy="1442674"/>
          </a:xfrm>
        </p:spPr>
        <p:txBody>
          <a:bodyPr/>
          <a:lstStyle/>
          <a:p>
            <a:r>
              <a:rPr lang="en-US" b="1" dirty="0" smtClean="0"/>
              <a:t>Integrated Solutions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095" y="1219200"/>
            <a:ext cx="6723810" cy="5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74676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We </a:t>
            </a:r>
            <a:r>
              <a:rPr lang="en-US" sz="3800" dirty="0"/>
              <a:t>can use this action plan to </a:t>
            </a:r>
            <a:r>
              <a:rPr lang="en-US" sz="3800" u="sng" dirty="0"/>
              <a:t>set </a:t>
            </a:r>
            <a:r>
              <a:rPr lang="en-US" sz="3800" u="sng" dirty="0" smtClean="0"/>
              <a:t>national </a:t>
            </a:r>
            <a:r>
              <a:rPr lang="en-US" sz="3800" u="sng" dirty="0"/>
              <a:t>priorities</a:t>
            </a:r>
            <a:r>
              <a:rPr lang="en-US" sz="3800" dirty="0"/>
              <a:t> and </a:t>
            </a:r>
            <a:r>
              <a:rPr lang="en-US" sz="3800" u="sng" dirty="0" smtClean="0"/>
              <a:t>increase focus</a:t>
            </a:r>
            <a:r>
              <a:rPr lang="en-US" sz="3800" dirty="0" smtClean="0"/>
              <a:t> on these </a:t>
            </a:r>
            <a:r>
              <a:rPr lang="en-US" sz="3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3800" dirty="0" smtClean="0"/>
              <a:t> leading killers of children</a:t>
            </a:r>
            <a:endParaRPr lang="en-US" sz="3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1280" y="1447800"/>
            <a:ext cx="8041440" cy="1442674"/>
          </a:xfrm>
        </p:spPr>
        <p:txBody>
          <a:bodyPr/>
          <a:lstStyle/>
          <a:p>
            <a:pPr algn="l"/>
            <a:r>
              <a:rPr lang="en-US" sz="3800" i="1" dirty="0" smtClean="0"/>
              <a:t>In </a:t>
            </a:r>
            <a:r>
              <a:rPr lang="en-US" sz="3800" b="1" i="1" dirty="0" smtClean="0"/>
              <a:t>[insert country]</a:t>
            </a:r>
            <a:r>
              <a:rPr lang="en-US" sz="3800" i="1" dirty="0" smtClean="0"/>
              <a:t>…</a:t>
            </a:r>
            <a:endParaRPr lang="en-US" sz="3800" i="1" dirty="0"/>
          </a:p>
        </p:txBody>
      </p:sp>
      <p:pic>
        <p:nvPicPr>
          <p:cNvPr id="2" name="Picture 1" descr="Globe_Afric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4648200"/>
            <a:ext cx="1819838" cy="18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63663"/>
            <a:ext cx="7467600" cy="3951337"/>
          </a:xfrm>
        </p:spPr>
        <p:txBody>
          <a:bodyPr/>
          <a:lstStyle/>
          <a:p>
            <a:r>
              <a:rPr lang="en-US" sz="3200" b="1" dirty="0" smtClean="0"/>
              <a:t> [Insert examples of notable </a:t>
            </a:r>
            <a:r>
              <a:rPr lang="en-US" sz="3200" b="1" dirty="0"/>
              <a:t>progress and recent successes, such as reduction of child mortality rates or </a:t>
            </a:r>
            <a:r>
              <a:rPr lang="en-US" sz="3200" b="1" dirty="0" smtClean="0"/>
              <a:t>an increase </a:t>
            </a:r>
            <a:r>
              <a:rPr lang="en-US" sz="3200" b="1" dirty="0"/>
              <a:t>in </a:t>
            </a:r>
            <a:r>
              <a:rPr lang="en-US" sz="3200" b="1" dirty="0" smtClean="0"/>
              <a:t>the number </a:t>
            </a:r>
            <a:r>
              <a:rPr lang="en-US" sz="3200" b="1" dirty="0"/>
              <a:t>of people with access to safe drinking water and </a:t>
            </a:r>
            <a:r>
              <a:rPr lang="en-US" sz="3200" b="1" dirty="0" smtClean="0"/>
              <a:t>sanitation]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i="1" dirty="0" smtClean="0"/>
              <a:t>Recent Success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274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GAPPD in [insert country]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696200" cy="47244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sz="3600" dirty="0" smtClean="0"/>
              <a:t> [Use this slide to explain </a:t>
            </a:r>
            <a:r>
              <a:rPr lang="en-GB" sz="3600" dirty="0"/>
              <a:t>how the GAPPD is aligned with existing policies, </a:t>
            </a:r>
            <a:r>
              <a:rPr lang="en-GB" sz="3600" dirty="0" smtClean="0"/>
              <a:t>commitments and government </a:t>
            </a:r>
            <a:r>
              <a:rPr lang="en-GB" sz="3600" dirty="0"/>
              <a:t>statements related to pneumonia, diarrhoea, child </a:t>
            </a:r>
            <a:r>
              <a:rPr lang="en-GB" sz="3600" dirty="0" smtClean="0"/>
              <a:t>survival and </a:t>
            </a:r>
            <a:r>
              <a:rPr lang="en-GB" sz="3600" dirty="0"/>
              <a:t>MDG 4</a:t>
            </a:r>
            <a:r>
              <a:rPr lang="en-GB" sz="3600" dirty="0" smtClean="0"/>
              <a:t>.</a:t>
            </a:r>
            <a:endParaRPr lang="en-US" sz="3600" dirty="0"/>
          </a:p>
          <a:p>
            <a:pPr lvl="1"/>
            <a:r>
              <a:rPr lang="en-GB" sz="3600" dirty="0" smtClean="0"/>
              <a:t> If </a:t>
            </a:r>
            <a:r>
              <a:rPr lang="en-GB" sz="3600" dirty="0"/>
              <a:t>your government </a:t>
            </a:r>
            <a:r>
              <a:rPr lang="en-GB" sz="3600" dirty="0" smtClean="0"/>
              <a:t>has signed </a:t>
            </a:r>
            <a:r>
              <a:rPr lang="en-GB" sz="3600" dirty="0"/>
              <a:t>on to A Promise Renewed, the GAPPD </a:t>
            </a:r>
            <a:r>
              <a:rPr lang="en-GB" sz="3600" dirty="0" smtClean="0"/>
              <a:t>can be </a:t>
            </a:r>
            <a:r>
              <a:rPr lang="en-GB" sz="3600" dirty="0"/>
              <a:t>described as </a:t>
            </a:r>
            <a:r>
              <a:rPr lang="en-GB" sz="3600" dirty="0" smtClean="0"/>
              <a:t>a </a:t>
            </a:r>
            <a:r>
              <a:rPr lang="en-GB" sz="3600" dirty="0"/>
              <a:t>concrete plan </a:t>
            </a:r>
            <a:r>
              <a:rPr lang="en-GB" sz="3600" dirty="0" smtClean="0"/>
              <a:t>to help </a:t>
            </a:r>
            <a:r>
              <a:rPr lang="en-GB" sz="3600" dirty="0"/>
              <a:t>achieve that </a:t>
            </a:r>
            <a:r>
              <a:rPr lang="en-GB" sz="3600" dirty="0" smtClean="0"/>
              <a:t>commitment.</a:t>
            </a:r>
            <a:r>
              <a:rPr lang="en-US" sz="3600" dirty="0"/>
              <a:t> </a:t>
            </a:r>
            <a:r>
              <a:rPr lang="en-GB" sz="3600" dirty="0" smtClean="0"/>
              <a:t>To check if </a:t>
            </a:r>
            <a:r>
              <a:rPr lang="en-GB" sz="3600" dirty="0"/>
              <a:t>your country has signed onto A Promise Renewed, </a:t>
            </a:r>
            <a:r>
              <a:rPr lang="en-GB" sz="3600" dirty="0" smtClean="0"/>
              <a:t>visit: </a:t>
            </a:r>
            <a:r>
              <a:rPr lang="en-GB" sz="3600" u="sng" dirty="0" smtClean="0">
                <a:hlinkClick r:id="rId2"/>
              </a:rPr>
              <a:t>here.</a:t>
            </a:r>
            <a:endParaRPr lang="en-US" sz="3600" dirty="0"/>
          </a:p>
          <a:p>
            <a:pPr lvl="1"/>
            <a:r>
              <a:rPr lang="en-GB" sz="3600" dirty="0"/>
              <a:t>To see if your country has signed the pledge regarding the </a:t>
            </a:r>
            <a:r>
              <a:rPr lang="en-GB" sz="3600" dirty="0" smtClean="0"/>
              <a:t>United Nations </a:t>
            </a:r>
            <a:r>
              <a:rPr lang="en-GB" sz="3600" dirty="0"/>
              <a:t>Commission on Life-Saving Commodities for all Woman and Children, check </a:t>
            </a:r>
            <a:r>
              <a:rPr lang="en-GB" sz="3600" dirty="0" smtClean="0"/>
              <a:t> </a:t>
            </a:r>
            <a:r>
              <a:rPr lang="en-GB" sz="3600" u="sng" dirty="0" smtClean="0">
                <a:hlinkClick r:id="rId3"/>
              </a:rPr>
              <a:t>here for English</a:t>
            </a:r>
            <a:r>
              <a:rPr lang="en-GB" sz="3600" u="sng" dirty="0" smtClean="0"/>
              <a:t> </a:t>
            </a:r>
            <a:r>
              <a:rPr lang="en-GB" sz="3600" dirty="0" smtClean="0"/>
              <a:t>or </a:t>
            </a:r>
            <a:r>
              <a:rPr lang="en-GB" sz="3600" u="sng" dirty="0" smtClean="0">
                <a:hlinkClick r:id="rId4"/>
              </a:rPr>
              <a:t>here for French.</a:t>
            </a:r>
            <a:endParaRPr lang="en-US" sz="3600" dirty="0"/>
          </a:p>
          <a:p>
            <a:pPr lvl="1"/>
            <a:r>
              <a:rPr lang="en-GB" sz="3600" dirty="0"/>
              <a:t>For additional insights on your country, </a:t>
            </a:r>
            <a:r>
              <a:rPr lang="en-GB" sz="3600" dirty="0" smtClean="0"/>
              <a:t>check </a:t>
            </a:r>
            <a:r>
              <a:rPr lang="en-GB" sz="3600" u="sng" dirty="0" smtClean="0">
                <a:hlinkClick r:id="rId5"/>
              </a:rPr>
              <a:t>Countdown to 2015</a:t>
            </a:r>
            <a:r>
              <a:rPr lang="en-GB" sz="3600" u="sng" dirty="0" smtClean="0"/>
              <a:t>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1326"/>
            <a:ext cx="8287920" cy="1442674"/>
          </a:xfrm>
        </p:spPr>
        <p:txBody>
          <a:bodyPr/>
          <a:lstStyle/>
          <a:p>
            <a:r>
              <a:rPr lang="en-US" sz="3800" i="1" dirty="0" smtClean="0"/>
              <a:t>It is time to call on our government to…</a:t>
            </a:r>
            <a:endParaRPr lang="en-US" sz="3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accent4"/>
                </a:solidFill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</a:rPr>
              <a:t>Prioritise</a:t>
            </a:r>
            <a:r>
              <a:rPr lang="en-US" sz="3200" b="1" dirty="0" smtClean="0">
                <a:solidFill>
                  <a:schemeClr val="accent4"/>
                </a:solidFill>
              </a:rPr>
              <a:t> the fight </a:t>
            </a:r>
            <a:r>
              <a:rPr lang="en-US" sz="3200" dirty="0" smtClean="0"/>
              <a:t>against </a:t>
            </a:r>
            <a:r>
              <a:rPr lang="en-US" sz="3200" b="1" dirty="0" smtClean="0">
                <a:solidFill>
                  <a:schemeClr val="tx2"/>
                </a:solidFill>
              </a:rPr>
              <a:t>pneumonia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chemeClr val="accent1"/>
                </a:solidFill>
              </a:rPr>
              <a:t>diarrhoea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3200" b="1" dirty="0" smtClean="0">
                <a:solidFill>
                  <a:schemeClr val="accent4"/>
                </a:solidFill>
              </a:rPr>
              <a:t> Use the Global Action Plan</a:t>
            </a:r>
            <a:r>
              <a:rPr lang="en-GB" sz="3200" b="1" dirty="0" smtClean="0">
                <a:solidFill>
                  <a:schemeClr val="accent4"/>
                </a:solidFill>
              </a:rPr>
              <a:t> </a:t>
            </a:r>
            <a:r>
              <a:rPr lang="en-GB" sz="3200" dirty="0" smtClean="0"/>
              <a:t>to achieve the greatest health impact in </a:t>
            </a:r>
            <a:r>
              <a:rPr lang="en-GB" sz="3200" b="1" dirty="0" smtClean="0"/>
              <a:t>[</a:t>
            </a:r>
            <a:r>
              <a:rPr lang="en-GB" sz="3200" b="1" i="1" dirty="0" smtClean="0"/>
              <a:t>insert country</a:t>
            </a:r>
            <a:r>
              <a:rPr lang="en-GB" sz="3200" b="1" dirty="0" smtClean="0"/>
              <a:t>] </a:t>
            </a:r>
            <a:r>
              <a:rPr lang="en-GB" sz="3200" dirty="0" smtClean="0"/>
              <a:t>by determining:</a:t>
            </a:r>
          </a:p>
          <a:p>
            <a:pPr marL="461963" lvl="1"/>
            <a:r>
              <a:rPr lang="en-GB" sz="2800" dirty="0" smtClean="0"/>
              <a:t> Government, civil society organisations (CSOs), and nongovernmental organisation actions</a:t>
            </a:r>
          </a:p>
          <a:p>
            <a:pPr marL="461963" lvl="1"/>
            <a:r>
              <a:rPr lang="en-GB" sz="2800" dirty="0" smtClean="0"/>
              <a:t> Required resources</a:t>
            </a:r>
          </a:p>
          <a:p>
            <a:pPr marL="461963" lvl="1"/>
            <a:r>
              <a:rPr lang="en-GB" sz="2800" dirty="0" smtClean="0"/>
              <a:t> Partners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443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1326"/>
            <a:ext cx="8287920" cy="1442674"/>
          </a:xfrm>
        </p:spPr>
        <p:txBody>
          <a:bodyPr/>
          <a:lstStyle/>
          <a:p>
            <a:r>
              <a:rPr lang="en-US" sz="3800" i="1" dirty="0" smtClean="0"/>
              <a:t>It is time to call on our government to…</a:t>
            </a:r>
            <a:endParaRPr lang="en-US" sz="3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smtClean="0">
                <a:solidFill>
                  <a:schemeClr val="accent4"/>
                </a:solidFill>
              </a:rPr>
              <a:t> Engage key stakeholders</a:t>
            </a:r>
            <a:r>
              <a:rPr lang="en-US" sz="3800" dirty="0"/>
              <a:t>,</a:t>
            </a:r>
            <a:r>
              <a:rPr lang="en-US" sz="3800" b="1" dirty="0" smtClean="0">
                <a:solidFill>
                  <a:schemeClr val="accent4"/>
                </a:solidFill>
              </a:rPr>
              <a:t> </a:t>
            </a:r>
            <a:r>
              <a:rPr lang="en-US" sz="3800" dirty="0" smtClean="0"/>
              <a:t>including:</a:t>
            </a:r>
          </a:p>
          <a:p>
            <a:pPr marL="461963" lvl="1"/>
            <a:r>
              <a:rPr lang="en-US" sz="3300" dirty="0" smtClean="0"/>
              <a:t> Affected communities</a:t>
            </a:r>
          </a:p>
          <a:p>
            <a:pPr marL="463550" lvl="1" indent="-231775"/>
            <a:r>
              <a:rPr lang="en-US" sz="3300" dirty="0" smtClean="0"/>
              <a:t> CSOs/NGOs</a:t>
            </a:r>
          </a:p>
          <a:p>
            <a:pPr marL="461963" lvl="1"/>
            <a:r>
              <a:rPr lang="en-US" sz="3300" dirty="0" smtClean="0"/>
              <a:t> Private sector</a:t>
            </a:r>
          </a:p>
          <a:p>
            <a:pPr marL="461963" lvl="1"/>
            <a:r>
              <a:rPr lang="en-US" sz="3300" dirty="0" smtClean="0"/>
              <a:t> Donor agencies</a:t>
            </a:r>
          </a:p>
          <a:p>
            <a:pPr marL="461963" lvl="1"/>
            <a:r>
              <a:rPr lang="en-US" sz="3300" dirty="0" smtClean="0"/>
              <a:t> Multilateral institutions</a:t>
            </a:r>
          </a:p>
          <a:p>
            <a:pPr marL="329184" lvl="1" indent="0">
              <a:buNone/>
            </a:pPr>
            <a:endParaRPr lang="en-US" sz="2800" dirty="0"/>
          </a:p>
          <a:p>
            <a:pPr marL="231775" lvl="1" indent="-231775"/>
            <a:r>
              <a:rPr lang="en-US" sz="3800" b="1" dirty="0" smtClean="0">
                <a:solidFill>
                  <a:schemeClr val="accent4"/>
                </a:solidFill>
              </a:rPr>
              <a:t> Identify </a:t>
            </a:r>
            <a:r>
              <a:rPr lang="en-US" sz="3800" b="1" dirty="0">
                <a:solidFill>
                  <a:schemeClr val="accent4"/>
                </a:solidFill>
              </a:rPr>
              <a:t>effective </a:t>
            </a:r>
            <a:r>
              <a:rPr lang="en-US" sz="3800" b="1" dirty="0" err="1" smtClean="0">
                <a:solidFill>
                  <a:schemeClr val="accent4"/>
                </a:solidFill>
              </a:rPr>
              <a:t>programmes</a:t>
            </a:r>
            <a:r>
              <a:rPr lang="en-US" sz="3800" b="1" dirty="0" smtClean="0">
                <a:solidFill>
                  <a:schemeClr val="accent4"/>
                </a:solidFill>
              </a:rPr>
              <a:t> </a:t>
            </a:r>
            <a:r>
              <a:rPr lang="en-US" sz="3800" dirty="0" smtClean="0"/>
              <a:t>and </a:t>
            </a:r>
            <a:r>
              <a:rPr lang="en-US" sz="3800" dirty="0"/>
              <a:t>where additional efforts are </a:t>
            </a:r>
            <a:r>
              <a:rPr lang="en-US" sz="3800" dirty="0" smtClean="0"/>
              <a:t>needed</a:t>
            </a:r>
          </a:p>
          <a:p>
            <a:pPr marL="0" lvl="1" indent="0">
              <a:buNone/>
            </a:pPr>
            <a:endParaRPr lang="en-US" sz="3500" dirty="0" smtClean="0"/>
          </a:p>
          <a:p>
            <a:pPr marL="231775" lvl="1" indent="-231775"/>
            <a:r>
              <a:rPr lang="en-US" sz="3800" b="1" dirty="0" smtClean="0">
                <a:solidFill>
                  <a:schemeClr val="accent4"/>
                </a:solidFill>
              </a:rPr>
              <a:t> Coordinate </a:t>
            </a:r>
            <a:r>
              <a:rPr lang="en-US" sz="3800" b="1" dirty="0">
                <a:solidFill>
                  <a:schemeClr val="accent4"/>
                </a:solidFill>
              </a:rPr>
              <a:t>efforts </a:t>
            </a:r>
            <a:r>
              <a:rPr lang="en-US" sz="3800" dirty="0"/>
              <a:t>across ministries, </a:t>
            </a:r>
            <a:r>
              <a:rPr lang="en-US" sz="3800" dirty="0" smtClean="0"/>
              <a:t>sectors </a:t>
            </a:r>
            <a:r>
              <a:rPr lang="en-US" sz="3800" dirty="0"/>
              <a:t>and </a:t>
            </a:r>
            <a:r>
              <a:rPr lang="en-US" sz="3800" dirty="0" smtClean="0"/>
              <a:t>partners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6365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1326"/>
            <a:ext cx="8287920" cy="1442674"/>
          </a:xfrm>
        </p:spPr>
        <p:txBody>
          <a:bodyPr/>
          <a:lstStyle/>
          <a:p>
            <a:r>
              <a:rPr lang="en-US" sz="3800" i="1" dirty="0" smtClean="0"/>
              <a:t>It is time to call on our government to…</a:t>
            </a:r>
            <a:endParaRPr lang="en-US" sz="3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>
                <a:solidFill>
                  <a:schemeClr val="accent4"/>
                </a:solidFill>
              </a:rPr>
              <a:t> Improve equity </a:t>
            </a:r>
            <a:r>
              <a:rPr lang="en-US" sz="3500" dirty="0" smtClean="0"/>
              <a:t>by allocating resources towards reaching those of greatest need</a:t>
            </a:r>
          </a:p>
          <a:p>
            <a:pPr marL="329184" lvl="1" indent="0">
              <a:buNone/>
            </a:pPr>
            <a:endParaRPr lang="en-US" sz="2800" dirty="0"/>
          </a:p>
          <a:p>
            <a:pPr marL="231775" lvl="1" indent="-231775"/>
            <a:r>
              <a:rPr lang="en-US" sz="3500" b="1" dirty="0" smtClean="0">
                <a:solidFill>
                  <a:schemeClr val="accent4"/>
                </a:solidFill>
              </a:rPr>
              <a:t> Establish transparent governance </a:t>
            </a:r>
            <a:r>
              <a:rPr lang="en-US" sz="3500" b="1" dirty="0">
                <a:solidFill>
                  <a:schemeClr val="accent4"/>
                </a:solidFill>
              </a:rPr>
              <a:t>structures </a:t>
            </a:r>
            <a:r>
              <a:rPr lang="en-US" sz="3500" b="1" dirty="0" smtClean="0">
                <a:solidFill>
                  <a:schemeClr val="accent4"/>
                </a:solidFill>
              </a:rPr>
              <a:t>    </a:t>
            </a:r>
            <a:r>
              <a:rPr lang="en-US" sz="3500" dirty="0" smtClean="0"/>
              <a:t>to clarify:</a:t>
            </a:r>
          </a:p>
          <a:p>
            <a:pPr marL="463550" lvl="2" indent="-231775"/>
            <a:r>
              <a:rPr lang="en-US" sz="3000" dirty="0" smtClean="0"/>
              <a:t> Roles</a:t>
            </a:r>
          </a:p>
          <a:p>
            <a:pPr marL="463550" lvl="2" indent="-231775"/>
            <a:r>
              <a:rPr lang="en-US" sz="3000" dirty="0" smtClean="0"/>
              <a:t> Responsibilities</a:t>
            </a:r>
          </a:p>
          <a:p>
            <a:pPr marL="463550" lvl="2" indent="-231775"/>
            <a:r>
              <a:rPr lang="en-US" sz="3000" dirty="0" smtClean="0"/>
              <a:t> Accountability</a:t>
            </a:r>
          </a:p>
          <a:p>
            <a:pPr marL="265176" lvl="2" indent="0">
              <a:buNone/>
            </a:pPr>
            <a:endParaRPr lang="en-US" sz="3500" dirty="0" smtClean="0"/>
          </a:p>
          <a:p>
            <a:pPr marL="231775" lvl="2" indent="-231775"/>
            <a:r>
              <a:rPr lang="en-US" sz="3500" dirty="0" smtClean="0"/>
              <a:t> [</a:t>
            </a:r>
            <a:r>
              <a:rPr lang="en-US" sz="3500" b="1" dirty="0" smtClean="0">
                <a:solidFill>
                  <a:schemeClr val="accent4"/>
                </a:solidFill>
              </a:rPr>
              <a:t>Insert</a:t>
            </a:r>
            <a:r>
              <a:rPr lang="en-US" sz="3500" dirty="0" smtClean="0"/>
              <a:t> country-specific call to action]</a:t>
            </a:r>
          </a:p>
          <a:p>
            <a:pPr marL="265176" lvl="2" indent="0">
              <a:buNone/>
            </a:pP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35920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60" y="76200"/>
            <a:ext cx="8041440" cy="1442674"/>
          </a:xfrm>
        </p:spPr>
        <p:txBody>
          <a:bodyPr/>
          <a:lstStyle/>
          <a:p>
            <a:pPr algn="l"/>
            <a:r>
              <a:rPr lang="en-US" sz="3800" i="1" dirty="0" smtClean="0"/>
              <a:t>In </a:t>
            </a:r>
            <a:r>
              <a:rPr lang="en-US" sz="3800" b="1" i="1" dirty="0" smtClean="0"/>
              <a:t>[insert country]</a:t>
            </a:r>
            <a:r>
              <a:rPr lang="en-US" sz="3800" i="1" dirty="0" smtClean="0"/>
              <a:t>…</a:t>
            </a:r>
            <a:endParaRPr lang="en-US" sz="3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33" y="1123988"/>
            <a:ext cx="8353567" cy="1009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Coordinating our approach to fighting </a:t>
            </a:r>
            <a:r>
              <a:rPr lang="en-US" sz="3800" b="1" dirty="0" smtClean="0">
                <a:solidFill>
                  <a:schemeClr val="tx2"/>
                </a:solidFill>
              </a:rPr>
              <a:t>pneumonia</a:t>
            </a:r>
            <a:r>
              <a:rPr lang="en-US" sz="3800" dirty="0" smtClean="0"/>
              <a:t> and </a:t>
            </a:r>
            <a:r>
              <a:rPr lang="en-US" sz="3800" b="1" dirty="0" smtClean="0">
                <a:solidFill>
                  <a:schemeClr val="accent1"/>
                </a:solidFill>
              </a:rPr>
              <a:t>diarrhoea</a:t>
            </a:r>
            <a:r>
              <a:rPr lang="en-US" sz="3800" dirty="0" smtClean="0">
                <a:solidFill>
                  <a:schemeClr val="accent1"/>
                </a:solidFill>
              </a:rPr>
              <a:t> </a:t>
            </a:r>
            <a:r>
              <a:rPr lang="en-US" sz="3800" dirty="0" smtClean="0"/>
              <a:t>by</a:t>
            </a:r>
            <a:r>
              <a:rPr lang="en-US" sz="3800" dirty="0" smtClean="0">
                <a:solidFill>
                  <a:schemeClr val="accent1"/>
                </a:solidFill>
              </a:rPr>
              <a:t> </a:t>
            </a:r>
            <a:r>
              <a:rPr lang="en-US" sz="3800" dirty="0" smtClean="0"/>
              <a:t>using the </a:t>
            </a:r>
            <a:r>
              <a:rPr lang="en-US" sz="3800" dirty="0" err="1" smtClean="0"/>
              <a:t>GAPPD</a:t>
            </a:r>
            <a:r>
              <a:rPr lang="en-US" sz="3800" b="1" dirty="0" smtClean="0"/>
              <a:t> </a:t>
            </a:r>
            <a:r>
              <a:rPr lang="en-US" sz="3800" dirty="0" smtClean="0"/>
              <a:t>will:</a:t>
            </a:r>
          </a:p>
          <a:p>
            <a:r>
              <a:rPr lang="en-US" sz="3800" dirty="0" smtClean="0"/>
              <a:t> Improve effectiveness and efficiency</a:t>
            </a:r>
          </a:p>
          <a:p>
            <a:r>
              <a:rPr lang="en-US" sz="3800" dirty="0" smtClean="0"/>
              <a:t> Provide better services to communities, families and children</a:t>
            </a:r>
          </a:p>
          <a:p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Save Lives 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886200"/>
            <a:ext cx="74676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Globe_Asi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4800600"/>
            <a:ext cx="1792403" cy="18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33726"/>
            <a:ext cx="8041440" cy="1442674"/>
          </a:xfrm>
        </p:spPr>
        <p:txBody>
          <a:bodyPr/>
          <a:lstStyle/>
          <a:p>
            <a:pPr algn="l"/>
            <a:r>
              <a:rPr lang="en-US" sz="3800" i="1" dirty="0" smtClean="0"/>
              <a:t>In </a:t>
            </a:r>
            <a:r>
              <a:rPr lang="en-US" sz="3800" b="1" i="1" dirty="0" smtClean="0"/>
              <a:t>[insert country]</a:t>
            </a:r>
            <a:r>
              <a:rPr lang="en-US" sz="3800" i="1" dirty="0" smtClean="0"/>
              <a:t>…</a:t>
            </a:r>
            <a:endParaRPr lang="en-US" sz="3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467600" cy="1009612"/>
          </a:xfrm>
        </p:spPr>
        <p:txBody>
          <a:bodyPr>
            <a:noAutofit/>
          </a:bodyPr>
          <a:lstStyle/>
          <a:p>
            <a:r>
              <a:rPr lang="en-US" sz="3200" dirty="0" smtClean="0"/>
              <a:t>Too many children are still dying from </a:t>
            </a:r>
            <a:r>
              <a:rPr lang="en-US" sz="3200" dirty="0" smtClean="0">
                <a:solidFill>
                  <a:schemeClr val="tx2"/>
                </a:solidFill>
              </a:rPr>
              <a:t>pneumonia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1"/>
                </a:solidFill>
              </a:rPr>
              <a:t>diarrhoea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960" y="2672126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800" i="1" dirty="0" smtClean="0"/>
              <a:t>Globally…</a:t>
            </a:r>
            <a:endParaRPr lang="en-US" sz="38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886200"/>
            <a:ext cx="74676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2"/>
                </a:solidFill>
              </a:rPr>
              <a:t>Pneumonia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1"/>
                </a:solidFill>
              </a:rPr>
              <a:t>diarrhoea </a:t>
            </a:r>
            <a:r>
              <a:rPr lang="en-US" sz="3200" dirty="0" smtClean="0"/>
              <a:t>are responsible for nearly 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one-third </a:t>
            </a:r>
            <a:r>
              <a:rPr lang="en-US" sz="3200" dirty="0" smtClean="0"/>
              <a:t>of deaths in children under five, claiming more than </a:t>
            </a: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million </a:t>
            </a:r>
            <a:r>
              <a:rPr lang="en-US" sz="3200" dirty="0" smtClean="0"/>
              <a:t>lives each year</a:t>
            </a:r>
            <a:endPara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4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By the numbers…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8388"/>
            <a:ext cx="7467600" cy="39513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[Insert </a:t>
            </a:r>
            <a:r>
              <a:rPr lang="en-US" sz="3200" b="1" dirty="0"/>
              <a:t>national diarrhoea and pneumonia mortality </a:t>
            </a:r>
            <a:r>
              <a:rPr lang="en-US" sz="3200" b="1" dirty="0" smtClean="0"/>
              <a:t>numbers here – check </a:t>
            </a:r>
            <a:r>
              <a:rPr lang="en-US" sz="3200" b="1" dirty="0"/>
              <a:t>data from </a:t>
            </a:r>
            <a:r>
              <a:rPr lang="en-US" sz="3200" b="1" dirty="0" smtClean="0">
                <a:hlinkClick r:id="rId2"/>
              </a:rPr>
              <a:t>Countdown 2015</a:t>
            </a:r>
            <a:r>
              <a:rPr lang="en-US" sz="3200" b="1" dirty="0" smtClean="0"/>
              <a:t> or A </a:t>
            </a:r>
            <a:r>
              <a:rPr lang="en-US" sz="3200" b="1" dirty="0"/>
              <a:t>Promise Renewed </a:t>
            </a:r>
            <a:r>
              <a:rPr lang="en-US" sz="3200" b="1" dirty="0" smtClean="0">
                <a:hlinkClick r:id="rId3"/>
              </a:rPr>
              <a:t>Dashboard</a:t>
            </a:r>
            <a:r>
              <a:rPr lang="en-US" sz="3200" b="1" dirty="0" smtClean="0"/>
              <a:t>]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24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429" y="2057400"/>
            <a:ext cx="838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/>
              <a:t>For the very first </a:t>
            </a:r>
            <a:r>
              <a:rPr lang="en-US" sz="3800" i="1" dirty="0" smtClean="0"/>
              <a:t>time…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There </a:t>
            </a:r>
            <a:r>
              <a:rPr lang="en-US" sz="3800" dirty="0"/>
              <a:t>is a global plan to simultaneously tackle </a:t>
            </a:r>
            <a:r>
              <a:rPr lang="en-US" sz="3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3800" dirty="0" smtClean="0"/>
              <a:t> of the leading </a:t>
            </a:r>
            <a:r>
              <a:rPr lang="en-US" sz="3800" dirty="0"/>
              <a:t>killers of children: </a:t>
            </a:r>
            <a:r>
              <a:rPr lang="en-US" sz="3800" b="1" dirty="0">
                <a:solidFill>
                  <a:schemeClr val="tx2"/>
                </a:solidFill>
              </a:rPr>
              <a:t>pneumonia</a:t>
            </a:r>
            <a:r>
              <a:rPr lang="en-US" sz="3800" dirty="0"/>
              <a:t> and </a:t>
            </a:r>
            <a:r>
              <a:rPr lang="en-US" sz="3800" b="1" dirty="0" smtClean="0">
                <a:solidFill>
                  <a:schemeClr val="accent1"/>
                </a:solidFill>
              </a:rPr>
              <a:t>diarrhoea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pic>
        <p:nvPicPr>
          <p:cNvPr id="2" name="Picture 1" descr="Globe_Singula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4648200"/>
            <a:ext cx="2030171" cy="18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Integrated Global </a:t>
            </a:r>
            <a:r>
              <a:rPr lang="en-US" sz="3600" b="1" dirty="0"/>
              <a:t>Action Plan for the Prevention and Control of </a:t>
            </a:r>
            <a:r>
              <a:rPr lang="en-US" sz="3600" b="1" dirty="0">
                <a:solidFill>
                  <a:schemeClr val="tx2"/>
                </a:solidFill>
              </a:rPr>
              <a:t>Pneumonia</a:t>
            </a:r>
            <a:r>
              <a:rPr lang="en-US" sz="3600" b="1" dirty="0"/>
              <a:t> and</a:t>
            </a:r>
            <a:r>
              <a:rPr lang="en-ZW" sz="3600" b="1" dirty="0"/>
              <a:t> </a:t>
            </a:r>
            <a:r>
              <a:rPr lang="en-ZW" sz="3600" b="1" dirty="0">
                <a:solidFill>
                  <a:schemeClr val="accent1"/>
                </a:solidFill>
              </a:rPr>
              <a:t>Diarrhoea</a:t>
            </a:r>
            <a:r>
              <a:rPr lang="en-US" sz="3600" b="1" dirty="0"/>
              <a:t> (GAPPD)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6739" y="2133600"/>
            <a:ext cx="7467600" cy="395133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Released April 12</a:t>
            </a:r>
          </a:p>
          <a:p>
            <a:r>
              <a:rPr lang="en-US" sz="3000" dirty="0" smtClean="0"/>
              <a:t>Developed by the World Health Organization and the United Nations Children’s Fund</a:t>
            </a:r>
          </a:p>
          <a:p>
            <a:r>
              <a:rPr lang="en-US" sz="3000" dirty="0" smtClean="0"/>
              <a:t>Represents an </a:t>
            </a:r>
            <a:r>
              <a:rPr lang="en-US" sz="3000" u="sng" dirty="0" smtClean="0"/>
              <a:t>integrated</a:t>
            </a:r>
            <a:r>
              <a:rPr lang="en-US" sz="3000" dirty="0" smtClean="0"/>
              <a:t> and </a:t>
            </a:r>
            <a:r>
              <a:rPr lang="en-US" sz="3000" u="sng" dirty="0" smtClean="0"/>
              <a:t>intensified</a:t>
            </a:r>
            <a:r>
              <a:rPr lang="en-US" sz="3000" dirty="0" smtClean="0"/>
              <a:t> to reduce deaths and illnesses from </a:t>
            </a:r>
            <a:r>
              <a:rPr lang="en-US" sz="3000" dirty="0"/>
              <a:t>pneumonia and diarrhoea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65" t="37727" b="38302"/>
          <a:stretch/>
        </p:blipFill>
        <p:spPr>
          <a:xfrm>
            <a:off x="7358743" y="5344885"/>
            <a:ext cx="1351192" cy="1115568"/>
          </a:xfrm>
          <a:prstGeom prst="rect">
            <a:avLst/>
          </a:prstGeom>
        </p:spPr>
      </p:pic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34000"/>
            <a:ext cx="1219200" cy="11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GAPPD Framework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 smtClean="0">
                <a:solidFill>
                  <a:schemeClr val="accent4"/>
                </a:solidFill>
              </a:rPr>
              <a:t>PROTECT</a:t>
            </a:r>
            <a:r>
              <a:rPr lang="en-US" sz="4800" dirty="0" smtClean="0">
                <a:solidFill>
                  <a:schemeClr val="accent4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children</a:t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en-US" sz="4800" dirty="0" smtClean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accent4"/>
                </a:solidFill>
              </a:rPr>
              <a:t>PREVENT</a:t>
            </a:r>
            <a:r>
              <a:rPr lang="en-US" sz="4800" dirty="0" smtClean="0">
                <a:solidFill>
                  <a:schemeClr val="accent4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disease</a:t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en-US" sz="4800" dirty="0" smtClean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accent4"/>
                </a:solidFill>
              </a:rPr>
              <a:t>TREAT </a:t>
            </a:r>
            <a:r>
              <a:rPr lang="en-US" sz="4800" dirty="0" smtClean="0">
                <a:solidFill>
                  <a:schemeClr val="tx1"/>
                </a:solidFill>
              </a:rPr>
              <a:t>illness</a:t>
            </a:r>
            <a:endParaRPr lang="en-US" sz="4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1280" y="843326"/>
            <a:ext cx="8041440" cy="1442674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4"/>
                </a:solidFill>
              </a:rPr>
              <a:t>PROTECT </a:t>
            </a:r>
            <a:r>
              <a:rPr lang="en-US" dirty="0" smtClean="0">
                <a:solidFill>
                  <a:schemeClr val="tx1"/>
                </a:solidFill>
              </a:rPr>
              <a:t>children with good health practices from birth by: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373263"/>
            <a:ext cx="7772400" cy="3951337"/>
          </a:xfrm>
        </p:spPr>
        <p:txBody>
          <a:bodyPr/>
          <a:lstStyle/>
          <a:p>
            <a:endParaRPr lang="en-US" dirty="0" smtClean="0"/>
          </a:p>
          <a:p>
            <a:r>
              <a:rPr lang="en-US" sz="3000" dirty="0" smtClean="0"/>
              <a:t>Breastfeeding exclusively for six months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Providing adequate complementary feeding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Supplementing with nutrients like Vitamin A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391" y="1676400"/>
            <a:ext cx="812794" cy="756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106" y="3011886"/>
            <a:ext cx="801079" cy="7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4"/>
                </a:solidFill>
              </a:rPr>
              <a:t>PREVENT </a:t>
            </a:r>
            <a:r>
              <a:rPr lang="en-US" dirty="0" smtClean="0">
                <a:solidFill>
                  <a:schemeClr val="tx1"/>
                </a:solidFill>
              </a:rPr>
              <a:t>children from becoming ill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467600" cy="3951337"/>
          </a:xfrm>
        </p:spPr>
        <p:txBody>
          <a:bodyPr>
            <a:noAutofit/>
          </a:bodyPr>
          <a:lstStyle/>
          <a:p>
            <a:r>
              <a:rPr lang="en-US" sz="3000" dirty="0" smtClean="0"/>
              <a:t> Vaccinating against pertussis, measles, Hib, pneumococcal disease and rotavirus</a:t>
            </a:r>
          </a:p>
          <a:p>
            <a:r>
              <a:rPr lang="en-US" sz="3000" dirty="0" smtClean="0"/>
              <a:t> Washing hands with soap</a:t>
            </a:r>
          </a:p>
          <a:p>
            <a:r>
              <a:rPr lang="en-US" sz="3000" dirty="0" smtClean="0"/>
              <a:t> Improving access to safe drinking water and sanitation</a:t>
            </a:r>
          </a:p>
          <a:p>
            <a:r>
              <a:rPr lang="en-US" sz="3000" dirty="0" smtClean="0"/>
              <a:t> Reducing household air pollution</a:t>
            </a:r>
          </a:p>
          <a:p>
            <a:r>
              <a:rPr lang="en-US" sz="3000" dirty="0" smtClean="0"/>
              <a:t> Providing cotrimoxazole prophylaxis for HIV-infected and exposed children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175" y="533400"/>
            <a:ext cx="780774" cy="759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26" y="1752600"/>
            <a:ext cx="809524" cy="76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473" y="2895600"/>
            <a:ext cx="790476" cy="7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444" y="4114800"/>
            <a:ext cx="819048" cy="78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504" y="5410200"/>
            <a:ext cx="817675" cy="7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4"/>
                </a:solidFill>
              </a:rPr>
              <a:t>TREAT </a:t>
            </a:r>
            <a:r>
              <a:rPr lang="en-US" dirty="0">
                <a:solidFill>
                  <a:schemeClr val="tx1"/>
                </a:solidFill>
              </a:rPr>
              <a:t>children </a:t>
            </a:r>
            <a:r>
              <a:rPr lang="en-US" dirty="0" smtClean="0">
                <a:solidFill>
                  <a:schemeClr val="tx1"/>
                </a:solidFill>
              </a:rPr>
              <a:t>who are ill </a:t>
            </a:r>
            <a:r>
              <a:rPr lang="en-US" dirty="0">
                <a:solidFill>
                  <a:schemeClr val="tx1"/>
                </a:solidFill>
              </a:rPr>
              <a:t>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467600" cy="3951337"/>
          </a:xfrm>
        </p:spPr>
        <p:txBody>
          <a:bodyPr>
            <a:noAutofit/>
          </a:bodyPr>
          <a:lstStyle/>
          <a:p>
            <a:r>
              <a:rPr lang="en-US" sz="3000" dirty="0" smtClean="0"/>
              <a:t> Improving care seeking and referrals</a:t>
            </a:r>
          </a:p>
          <a:p>
            <a:r>
              <a:rPr lang="en-US" sz="3000" dirty="0" smtClean="0"/>
              <a:t> Leveraging case management at health  facility and community levels</a:t>
            </a:r>
          </a:p>
          <a:p>
            <a:r>
              <a:rPr lang="en-US" sz="3000" dirty="0" smtClean="0"/>
              <a:t> Using amoxicillin and oxygen to treat pneumonia, and using low osmolality oral rehydration solution and zinc to treat diarrhoea</a:t>
            </a:r>
          </a:p>
          <a:p>
            <a:r>
              <a:rPr lang="en-US" sz="3000" dirty="0" smtClean="0"/>
              <a:t> Continuing feeding (including breastfeeding)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171" y="2209800"/>
            <a:ext cx="722977" cy="722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719" y="3514299"/>
            <a:ext cx="771429" cy="72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21" y="4840675"/>
            <a:ext cx="778075" cy="7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848</TotalTime>
  <Words>642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Sketchbook</vt:lpstr>
      <vt:lpstr>PowerPoint Presentation</vt:lpstr>
      <vt:lpstr>In [insert country]…</vt:lpstr>
      <vt:lpstr>By the numbers…</vt:lpstr>
      <vt:lpstr>PowerPoint Presentation</vt:lpstr>
      <vt:lpstr>Integrated Global Action Plan for the Prevention and Control of Pneumonia and Diarrhoea (GAPPD)</vt:lpstr>
      <vt:lpstr>GAPPD Framework</vt:lpstr>
      <vt:lpstr>PROTECT children with good health practices from birth by:</vt:lpstr>
      <vt:lpstr>PREVENT children from becoming ill by:</vt:lpstr>
      <vt:lpstr>TREAT children who are ill by:</vt:lpstr>
      <vt:lpstr>Integrated Solutions</vt:lpstr>
      <vt:lpstr>In [insert country]…</vt:lpstr>
      <vt:lpstr>Recent Success</vt:lpstr>
      <vt:lpstr>GAPPD in [insert country]</vt:lpstr>
      <vt:lpstr>It is time to call on our government to…</vt:lpstr>
      <vt:lpstr>It is time to call on our government to…</vt:lpstr>
      <vt:lpstr>It is time to call on our government to…</vt:lpstr>
      <vt:lpstr>In [insert country]…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Action Plan for Prevention and Control of Pneumonia and Diarrhoea (GAPPD)</dc:title>
  <dc:creator>Stephanie Snyder</dc:creator>
  <cp:lastModifiedBy>Randall, Hope</cp:lastModifiedBy>
  <cp:revision>52</cp:revision>
  <dcterms:created xsi:type="dcterms:W3CDTF">2013-03-20T14:04:15Z</dcterms:created>
  <dcterms:modified xsi:type="dcterms:W3CDTF">2013-04-10T18:00:01Z</dcterms:modified>
</cp:coreProperties>
</file>