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die Sop Moguem" initials="L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5DA5747-953B-4305-B037-C4058DC39A37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A23BEBE-9182-40F5-A8EB-A7117A0F7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womaneverychild.org/images/Communique_signed-English_pdf.pdf" TargetMode="External"/><Relationship Id="rId2" Type="http://schemas.openxmlformats.org/officeDocument/2006/relationships/hyperlink" Target="http://apr.nationbuilder.com/government_signato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untdown2015mnch.org/&#8232;" TargetMode="External"/><Relationship Id="rId4" Type="http://schemas.openxmlformats.org/officeDocument/2006/relationships/hyperlink" Target="http://www.everywomaneverychild.org/images/Communiuqe_signed-French_pdf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omiserenewed.org/Dashboard.html" TargetMode="External"/><Relationship Id="rId2" Type="http://schemas.openxmlformats.org/officeDocument/2006/relationships/hyperlink" Target="http://www.countdown2015mnch.org/&#8232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894" y="838200"/>
            <a:ext cx="7125269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Plan </a:t>
            </a:r>
            <a:r>
              <a:rPr 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d'action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mondial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intégré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pour </a:t>
            </a:r>
            <a:r>
              <a:rPr lang="en-US" sz="4400" b="1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prévenir</a:t>
            </a:r>
            <a:r>
              <a:rPr lang="en-US" sz="44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et </a:t>
            </a:r>
            <a:r>
              <a:rPr 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combattre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 la </a:t>
            </a:r>
            <a:r>
              <a:rPr lang="en-US" sz="4400" b="1" i="0" dirty="0" err="1" smtClean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4400" b="1" i="0" dirty="0" smtClean="0">
                <a:latin typeface="Cambria"/>
                <a:ea typeface="+mn-ea"/>
                <a:cs typeface="+mn-cs"/>
              </a:rPr>
              <a:t/>
            </a:r>
            <a:br>
              <a:rPr lang="en-US" sz="4400" b="1" i="0" dirty="0" smtClean="0">
                <a:latin typeface="Cambria"/>
                <a:ea typeface="+mn-ea"/>
                <a:cs typeface="+mn-cs"/>
              </a:rPr>
            </a:br>
            <a:r>
              <a:rPr lang="en-US" sz="44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et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la</a:t>
            </a:r>
            <a:r>
              <a:rPr lang="en-US" sz="4400" b="1" i="0" dirty="0"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 err="1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Diarrhée</a:t>
            </a:r>
            <a:r>
              <a:rPr lang="en-US" sz="4400" b="1" i="0" dirty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  <a:ea typeface="+mn-ea"/>
                <a:cs typeface="+mn-cs"/>
              </a:rPr>
              <a:t>(GAPPD)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14406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4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Présentation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5575139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2800" b="0" i="0" smtClean="0">
                <a:latin typeface="Cambria"/>
                <a:ea typeface="+mn-ea"/>
                <a:cs typeface="+mn-cs"/>
              </a:rPr>
              <a:t>[Insérer </a:t>
            </a:r>
            <a:r>
              <a:rPr lang="en-US" sz="2800" b="0" i="0">
                <a:latin typeface="Cambria"/>
                <a:ea typeface="+mn-ea"/>
                <a:cs typeface="+mn-cs"/>
              </a:rPr>
              <a:t>le nom du </a:t>
            </a:r>
            <a:r>
              <a:rPr lang="en-US" sz="2800" b="0" i="0" smtClean="0">
                <a:latin typeface="Cambria"/>
                <a:ea typeface="+mn-ea"/>
                <a:cs typeface="+mn-cs"/>
              </a:rPr>
              <a:t>présentateur ici]</a:t>
            </a:r>
            <a:endParaRPr lang="en-US" sz="28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4605" y="76200"/>
            <a:ext cx="8041440" cy="1442674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800" b="1" i="0">
                <a:latin typeface="Cambria"/>
                <a:ea typeface="+mj-ea"/>
                <a:cs typeface="+mj-cs"/>
              </a:rPr>
              <a:t>Solutions intégrées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96" y="1219200"/>
            <a:ext cx="6723808" cy="52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467600" cy="3151726"/>
          </a:xfrm>
        </p:spPr>
        <p:txBody>
          <a:bodyPr>
            <a:noAutofit/>
          </a:bodyPr>
          <a:lstStyle/>
          <a:p>
            <a:pPr marL="0" indent="0" algn="l" defTabSz="457200">
              <a:spcBef>
                <a:spcPts val="912"/>
              </a:spcBef>
              <a:buNone/>
            </a:pPr>
            <a:r>
              <a:rPr lang="en-US" sz="3800" b="0" i="0">
                <a:latin typeface="Cambria"/>
                <a:ea typeface="+mn-ea"/>
                <a:cs typeface="+mn-cs"/>
              </a:rPr>
              <a:t>Nous pouvons utiliser ce plan d'action pour </a:t>
            </a:r>
            <a:r>
              <a:rPr lang="en-US" sz="3800" b="0" i="0" u="sng">
                <a:latin typeface="Cambria"/>
                <a:ea typeface="+mn-ea"/>
                <a:cs typeface="+mn-cs"/>
              </a:rPr>
              <a:t>établir des priorités nationales</a:t>
            </a:r>
            <a:r>
              <a:rPr lang="en-US" sz="3800" b="0" i="0">
                <a:latin typeface="Cambria"/>
                <a:ea typeface="+mn-ea"/>
                <a:cs typeface="+mn-cs"/>
              </a:rPr>
              <a:t> et </a:t>
            </a:r>
            <a:r>
              <a:rPr lang="en-US" sz="3800" b="0" i="0" u="sng">
                <a:latin typeface="Cambria"/>
                <a:ea typeface="+mn-ea"/>
                <a:cs typeface="+mn-cs"/>
              </a:rPr>
              <a:t>renforcer </a:t>
            </a:r>
            <a:r>
              <a:rPr lang="en-US" sz="3800" b="0" i="0" u="sng" smtClean="0">
                <a:latin typeface="Cambria"/>
                <a:ea typeface="+mn-ea"/>
                <a:cs typeface="+mn-cs"/>
              </a:rPr>
              <a:t>l'accent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/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sur </a:t>
            </a:r>
            <a:r>
              <a:rPr lang="en-US" sz="3800" b="0" i="0">
                <a:latin typeface="Cambria"/>
                <a:ea typeface="+mn-ea"/>
                <a:cs typeface="+mn-cs"/>
              </a:rPr>
              <a:t>ces</a:t>
            </a:r>
            <a:r>
              <a:rPr lang="en-US" sz="38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800" b="1" i="0">
                <a:solidFill>
                  <a:srgbClr val="EB5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deux</a:t>
            </a:r>
            <a:r>
              <a:rPr lang="en-US" sz="38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causes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majeures</a:t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de </a:t>
            </a:r>
            <a:r>
              <a:rPr lang="en-US" sz="3800" b="0" i="0">
                <a:latin typeface="Cambria"/>
                <a:ea typeface="+mn-ea"/>
                <a:cs typeface="+mn-cs"/>
              </a:rPr>
              <a:t>mortalité infantile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1280" y="1447800"/>
            <a:ext cx="8041440" cy="1442674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3800" b="0" i="1">
                <a:latin typeface="Cambria"/>
                <a:ea typeface="+mj-ea"/>
                <a:cs typeface="+mj-cs"/>
              </a:rPr>
              <a:t>En</a:t>
            </a:r>
            <a:r>
              <a:rPr lang="en-US" sz="3800" b="0" i="1">
                <a:solidFill>
                  <a:schemeClr val="tx1">
                    <a:lumMod val="85000"/>
                  </a:schemeClr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[insérer </a:t>
            </a:r>
            <a:r>
              <a:rPr lang="en-US" sz="3800" b="1" i="1">
                <a:latin typeface="Cambria"/>
                <a:ea typeface="+mj-ea"/>
                <a:cs typeface="+mj-cs"/>
              </a:rPr>
              <a:t>le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pays]</a:t>
            </a:r>
            <a:r>
              <a:rPr lang="en-US" sz="3800" b="0" i="1" smtClean="0">
                <a:latin typeface="Cambria"/>
                <a:ea typeface="+mj-ea"/>
                <a:cs typeface="+mj-cs"/>
              </a:rPr>
              <a:t>…</a:t>
            </a:r>
            <a:endParaRPr lang="en-US" sz="3800" b="0" i="1">
              <a:latin typeface="Cambria"/>
              <a:ea typeface="+mj-ea"/>
              <a:cs typeface="+mj-cs"/>
            </a:endParaRPr>
          </a:p>
        </p:txBody>
      </p:sp>
      <p:pic>
        <p:nvPicPr>
          <p:cNvPr id="2" name="Picture 1" descr="Globe_Afric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648200"/>
            <a:ext cx="1819838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3663"/>
            <a:ext cx="8229600" cy="3951337"/>
          </a:xfrm>
        </p:spPr>
        <p:txBody>
          <a:bodyPr/>
          <a:lstStyle/>
          <a:p>
            <a:pPr marL="341313" indent="-341313" algn="l" defTabSz="457200">
              <a:spcBef>
                <a:spcPts val="768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1" i="0" smtClean="0">
                <a:latin typeface="Cambria"/>
                <a:ea typeface="+mn-ea"/>
                <a:cs typeface="+mn-cs"/>
              </a:rPr>
              <a:t>[Insérer </a:t>
            </a:r>
            <a:r>
              <a:rPr lang="en-US" sz="3200" b="1" i="0">
                <a:latin typeface="Cambria"/>
                <a:ea typeface="+mn-ea"/>
                <a:cs typeface="+mn-cs"/>
              </a:rPr>
              <a:t>des exemples de progrès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notable et </a:t>
            </a:r>
            <a:r>
              <a:rPr lang="en-US" sz="3200" b="1" i="0">
                <a:latin typeface="Cambria"/>
                <a:ea typeface="+mn-ea"/>
                <a:cs typeface="+mn-cs"/>
              </a:rPr>
              <a:t>de succès récents, tels que la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réduction du </a:t>
            </a:r>
            <a:r>
              <a:rPr lang="en-US" sz="3200" b="1" i="0">
                <a:latin typeface="Cambria"/>
                <a:ea typeface="+mn-ea"/>
                <a:cs typeface="+mn-cs"/>
              </a:rPr>
              <a:t>taux de mortalité infantile ou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une augmentation </a:t>
            </a:r>
            <a:r>
              <a:rPr lang="en-US" sz="3200" b="1" i="0">
                <a:latin typeface="Cambria"/>
                <a:ea typeface="+mn-ea"/>
                <a:cs typeface="+mn-cs"/>
              </a:rPr>
              <a:t>du nombre de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personnes ayant </a:t>
            </a:r>
            <a:r>
              <a:rPr lang="en-US" sz="3200" b="1" i="0">
                <a:latin typeface="Cambria"/>
                <a:ea typeface="+mn-ea"/>
                <a:cs typeface="+mn-cs"/>
              </a:rPr>
              <a:t>accès à l'eau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potable</a:t>
            </a:r>
            <a:br>
              <a:rPr lang="en-US" sz="3200" b="1" i="0" smtClean="0">
                <a:latin typeface="Cambria"/>
                <a:ea typeface="+mn-ea"/>
                <a:cs typeface="+mn-cs"/>
              </a:rPr>
            </a:br>
            <a:r>
              <a:rPr lang="en-US" sz="3200" b="1" i="0" smtClean="0">
                <a:latin typeface="Cambria"/>
                <a:ea typeface="+mn-ea"/>
                <a:cs typeface="+mn-cs"/>
              </a:rPr>
              <a:t>et aux installations sanitaires]</a:t>
            </a:r>
            <a:endParaRPr lang="en-US" sz="3200" b="1" i="0">
              <a:latin typeface="Cambria"/>
              <a:ea typeface="+mn-ea"/>
              <a:cs typeface="+mn-cs"/>
            </a:endParaRPr>
          </a:p>
          <a:p>
            <a:pPr marL="341313" indent="-341313" algn="l" defTabSz="457200">
              <a:spcBef>
                <a:spcPts val="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endParaRPr 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b="0" i="1">
                <a:latin typeface="Cambria"/>
                <a:ea typeface="+mn-ea"/>
                <a:cs typeface="+mn-cs"/>
              </a:rPr>
              <a:t>Succès récents</a:t>
            </a:r>
          </a:p>
        </p:txBody>
      </p:sp>
    </p:spTree>
    <p:extLst>
      <p:ext uri="{BB962C8B-B14F-4D97-AF65-F5344CB8AC3E}">
        <p14:creationId xmlns:p14="http://schemas.microsoft.com/office/powerpoint/2010/main" val="29274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4800" b="0" i="1">
                <a:latin typeface="Cambria"/>
                <a:ea typeface="+mj-ea"/>
                <a:cs typeface="+mj-cs"/>
              </a:rPr>
              <a:t>Le GAPPD en </a:t>
            </a:r>
            <a:r>
              <a:rPr lang="en-US" sz="4800" b="0" i="1" smtClean="0">
                <a:latin typeface="Cambria"/>
                <a:ea typeface="+mj-ea"/>
                <a:cs typeface="+mj-cs"/>
              </a:rPr>
              <a:t>[insérer </a:t>
            </a:r>
            <a:r>
              <a:rPr lang="en-US" sz="4800" b="0" i="1">
                <a:latin typeface="Cambria"/>
                <a:ea typeface="+mj-ea"/>
                <a:cs typeface="+mj-cs"/>
              </a:rPr>
              <a:t>le </a:t>
            </a:r>
            <a:r>
              <a:rPr lang="en-US" sz="4800" b="0" i="1" smtClean="0">
                <a:latin typeface="Cambria"/>
                <a:ea typeface="+mj-ea"/>
                <a:cs typeface="+mj-cs"/>
              </a:rPr>
              <a:t>pays]</a:t>
            </a:r>
            <a:endParaRPr lang="en-US" sz="4800" b="0" i="1">
              <a:latin typeface="Cambria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724400"/>
          </a:xfrm>
        </p:spPr>
        <p:txBody>
          <a:bodyPr>
            <a:normAutofit fontScale="62500" lnSpcReduction="20000"/>
          </a:bodyPr>
          <a:lstStyle/>
          <a:p>
            <a:pPr marL="228600" indent="-228600" algn="l" defTabSz="457200">
              <a:spcBef>
                <a:spcPts val="864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3600" b="0" i="0" dirty="0" smtClean="0">
                <a:latin typeface="Cambria"/>
                <a:ea typeface="+mn-ea"/>
                <a:cs typeface="+mn-cs"/>
              </a:rPr>
              <a:t>[À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l'aide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de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cette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diapositive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,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expliquer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comment 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le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GAPPD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est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cohérent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avec les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politiques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,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déclarations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et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engagements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gouvernementaux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existants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ayant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trait à 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la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err="1" smtClean="0">
                <a:latin typeface="Cambria"/>
                <a:ea typeface="+mn-ea"/>
                <a:cs typeface="+mn-cs"/>
              </a:rPr>
              <a:t>pneumonie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, la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diarrhée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, la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survie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des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enfants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et le MDG 4. </a:t>
            </a:r>
          </a:p>
          <a:p>
            <a:pPr marL="557784" lvl="1" indent="-228600" algn="l" defTabSz="457200">
              <a:spcBef>
                <a:spcPts val="864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3600" b="0" i="0" dirty="0" smtClean="0">
                <a:latin typeface="Cambria"/>
                <a:ea typeface="+mn-ea"/>
                <a:cs typeface="+mn-cs"/>
              </a:rPr>
              <a:t>Si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votre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gouvernement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a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signé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Une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promesse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renouvelée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,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on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peut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décrire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le GAPPD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comme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un plan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concret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pour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err="1" smtClean="0">
                <a:latin typeface="Cambria"/>
                <a:ea typeface="+mn-ea"/>
                <a:cs typeface="+mn-cs"/>
              </a:rPr>
              <a:t>l'aider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à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atteindre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cet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engagement.</a:t>
            </a:r>
            <a:r>
              <a:rPr lang="en-US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Pour savoir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si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 smtClean="0">
                <a:latin typeface="Cambria"/>
                <a:ea typeface="+mn-ea"/>
                <a:cs typeface="+mn-cs"/>
              </a:rPr>
              <a:t>votre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/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pays 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a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signé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Une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promesse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renouvelée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, consulter :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ici</a:t>
            </a:r>
            <a:r>
              <a:rPr lang="en-GB" sz="3600" b="0" i="0" u="sng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.</a:t>
            </a:r>
          </a:p>
          <a:p>
            <a:pPr marL="557784" lvl="1" indent="-228600" algn="l" defTabSz="457200">
              <a:spcBef>
                <a:spcPts val="864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3600" b="0" i="0" dirty="0" smtClean="0">
                <a:latin typeface="Cambria"/>
                <a:ea typeface="+mn-ea"/>
                <a:cs typeface="+mn-cs"/>
              </a:rPr>
              <a:t>Pour 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savoir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si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votre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pays a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signé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l'engagement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de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la 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Commission des Nations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Unies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sur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les </a:t>
            </a:r>
            <a:r>
              <a:rPr lang="en-GB" sz="3600" b="0" i="0" dirty="0" err="1" smtClean="0">
                <a:latin typeface="Cambria"/>
                <a:ea typeface="+mn-ea"/>
                <a:cs typeface="+mn-cs"/>
              </a:rPr>
              <a:t>produits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/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err="1" smtClean="0">
                <a:latin typeface="Cambria"/>
                <a:ea typeface="+mn-ea"/>
                <a:cs typeface="+mn-cs"/>
              </a:rPr>
              <a:t>d'importance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vitale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pour les femmes et les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enfants</a:t>
            </a:r>
            <a:r>
              <a:rPr lang="en-GB" sz="3600" b="0" i="0" dirty="0" smtClean="0">
                <a:latin typeface="Cambria"/>
                <a:ea typeface="+mn-ea"/>
                <a:cs typeface="+mn-cs"/>
              </a:rPr>
              <a:t>,</a:t>
            </a:r>
            <a:br>
              <a:rPr lang="en-GB" sz="3600" b="0" i="0" dirty="0" smtClean="0">
                <a:latin typeface="Cambria"/>
                <a:ea typeface="+mn-ea"/>
                <a:cs typeface="+mn-cs"/>
              </a:rPr>
            </a:br>
            <a:r>
              <a:rPr lang="en-GB" sz="3600" b="0" i="0" dirty="0" smtClean="0">
                <a:latin typeface="Cambria"/>
                <a:ea typeface="+mn-ea"/>
                <a:cs typeface="+mn-cs"/>
              </a:rPr>
              <a:t>consulter</a:t>
            </a:r>
            <a:r>
              <a:rPr lang="en-GB" sz="3600" b="0" i="0" dirty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GB" sz="3600" b="0" i="0" u="sng" dirty="0" err="1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ici</a:t>
            </a:r>
            <a:r>
              <a:rPr lang="en-GB" sz="3600" b="0" i="0" u="sng" dirty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 </a:t>
            </a:r>
            <a:r>
              <a:rPr lang="en-GB" sz="3600" b="0" i="0" u="sng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pour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l'anglais</a:t>
            </a:r>
            <a:r>
              <a:rPr lang="en-GB" sz="3600" b="0" i="0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ou</a:t>
            </a:r>
            <a:r>
              <a:rPr lang="en-GB" sz="3600" b="0" i="0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4"/>
              </a:rPr>
              <a:t>ici</a:t>
            </a:r>
            <a:r>
              <a:rPr lang="en-GB" sz="3600" b="0" i="0" u="sng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4"/>
              </a:rPr>
              <a:t> pour le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4"/>
              </a:rPr>
              <a:t>français</a:t>
            </a:r>
            <a:endParaRPr lang="en-GB" sz="3600" b="0" i="0" u="sng" dirty="0">
              <a:solidFill>
                <a:schemeClr val="tx1">
                  <a:lumMod val="75000"/>
                </a:schemeClr>
              </a:solidFill>
              <a:latin typeface="Cambria"/>
              <a:ea typeface="+mn-ea"/>
              <a:cs typeface="+mn-cs"/>
              <a:hlinkClick r:id="rId4"/>
            </a:endParaRPr>
          </a:p>
          <a:p>
            <a:pPr marL="557784" lvl="1" indent="-228600" algn="l" defTabSz="457200">
              <a:spcBef>
                <a:spcPts val="864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3600" b="0" i="0" dirty="0">
                <a:latin typeface="Cambria"/>
                <a:ea typeface="+mn-ea"/>
                <a:cs typeface="+mn-cs"/>
              </a:rPr>
              <a:t>Pour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avoir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davantage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de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renseignements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sur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</a:t>
            </a:r>
            <a:r>
              <a:rPr lang="en-GB" sz="3600" b="0" i="0" dirty="0" err="1">
                <a:latin typeface="Cambria"/>
                <a:ea typeface="+mn-ea"/>
                <a:cs typeface="+mn-cs"/>
              </a:rPr>
              <a:t>votre</a:t>
            </a:r>
            <a:r>
              <a:rPr lang="en-GB" sz="3600" b="0" i="0" dirty="0">
                <a:latin typeface="Cambria"/>
                <a:ea typeface="+mn-ea"/>
                <a:cs typeface="+mn-cs"/>
              </a:rPr>
              <a:t> pays, consulter</a:t>
            </a:r>
            <a:r>
              <a:rPr lang="en-GB" sz="3600" b="0" i="0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5"/>
              </a:rPr>
              <a:t>Compte</a:t>
            </a:r>
            <a:r>
              <a:rPr lang="en-GB" sz="3600" b="0" i="0" u="sng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5"/>
              </a:rPr>
              <a:t> à </a:t>
            </a:r>
            <a:r>
              <a:rPr lang="en-GB" sz="3600" b="0" i="0" u="sng" dirty="0" err="1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5"/>
              </a:rPr>
              <a:t>rebours</a:t>
            </a:r>
            <a:r>
              <a:rPr lang="en-GB" sz="3600" b="0" i="0" u="sng" dirty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5"/>
              </a:rPr>
              <a:t> </a:t>
            </a:r>
            <a:r>
              <a:rPr lang="en-GB" sz="3600" b="0" i="0" u="sng" dirty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5"/>
              </a:rPr>
              <a:t>2015</a:t>
            </a:r>
            <a:r>
              <a:rPr lang="en-GB" sz="3600" b="0" i="0" u="sng" dirty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.</a:t>
            </a:r>
            <a:endParaRPr lang="en-GB" sz="3600" b="0" i="0" u="sng" dirty="0">
              <a:solidFill>
                <a:schemeClr val="tx1">
                  <a:lumMod val="75000"/>
                </a:schemeClr>
              </a:solidFill>
              <a:latin typeface="Cambria"/>
              <a:ea typeface="+mn-ea"/>
              <a:cs typeface="+mn-cs"/>
            </a:endParaRPr>
          </a:p>
          <a:p>
            <a:pPr marL="228600" indent="-228600" algn="l" defTabSz="457200">
              <a:spcBef>
                <a:spcPts val="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326"/>
            <a:ext cx="9067800" cy="1442674"/>
          </a:xfrm>
        </p:spPr>
        <p:txBody>
          <a:bodyPr/>
          <a:lstStyle/>
          <a:p>
            <a:pPr algn="l" defTabSz="45720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800" b="0" i="1">
                <a:latin typeface="Cambria"/>
                <a:ea typeface="+mj-ea"/>
                <a:cs typeface="+mj-cs"/>
              </a:rPr>
              <a:t>Il est temps d'interpeler votre gouvernement concernant...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 fontScale="92500"/>
          </a:bodyPr>
          <a:lstStyle/>
          <a:p>
            <a:pPr marL="341313" indent="-341313" algn="l" defTabSz="457200">
              <a:spcBef>
                <a:spcPts val="768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La </a:t>
            </a:r>
            <a:r>
              <a:rPr lang="en-US" sz="32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priorité donnée à </a:t>
            </a:r>
            <a:r>
              <a:rPr lang="en-US" sz="32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la </a:t>
            </a:r>
            <a:r>
              <a:rPr lang="en-US" sz="32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lutte </a:t>
            </a:r>
            <a:r>
              <a:rPr lang="en-US" sz="3200" b="0" i="0" smtClean="0">
                <a:latin typeface="Cambria"/>
                <a:ea typeface="+mn-ea"/>
                <a:cs typeface="+mn-cs"/>
              </a:rPr>
              <a:t>contre</a:t>
            </a:r>
            <a:r>
              <a:rPr lang="en-US" sz="3200" b="0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/>
            </a:r>
            <a:br>
              <a:rPr lang="en-US" sz="3200" b="0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</a:br>
            <a:r>
              <a:rPr lang="en-US" sz="3200" b="1" i="0" smtClean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la </a:t>
            </a:r>
            <a:r>
              <a:rPr lang="en-US" sz="3200" b="1" i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32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200" b="0" i="0">
                <a:latin typeface="Cambria"/>
                <a:ea typeface="+mn-ea"/>
                <a:cs typeface="+mn-cs"/>
              </a:rPr>
              <a:t>et</a:t>
            </a:r>
            <a:r>
              <a:rPr lang="en-US" sz="32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200" b="1" i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la diarrhée</a:t>
            </a:r>
          </a:p>
          <a:p>
            <a:pPr marL="341313" indent="-341313" algn="l" defTabSz="457200">
              <a:spcBef>
                <a:spcPts val="768"/>
              </a:spcBef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341313" indent="-341313" algn="l" defTabSz="457200">
              <a:spcBef>
                <a:spcPts val="768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L'utilisation </a:t>
            </a:r>
            <a:r>
              <a:rPr lang="en-US" sz="32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du Plan d'action mondial </a:t>
            </a:r>
            <a:r>
              <a:rPr lang="en-GB" sz="3200" b="0" i="0" smtClean="0">
                <a:latin typeface="Cambria"/>
                <a:ea typeface="+mn-ea"/>
                <a:cs typeface="+mn-cs"/>
              </a:rPr>
              <a:t>pour </a:t>
            </a:r>
            <a:r>
              <a:rPr lang="en-GB" sz="3200" b="0" i="0">
                <a:latin typeface="Cambria"/>
                <a:ea typeface="+mn-ea"/>
                <a:cs typeface="+mn-cs"/>
              </a:rPr>
              <a:t>obtenir un impact maximum sur la santé en </a:t>
            </a:r>
            <a:r>
              <a:rPr lang="en-GB" sz="3200" b="0" i="0" smtClean="0">
                <a:latin typeface="Cambria"/>
                <a:ea typeface="+mn-ea"/>
                <a:cs typeface="+mn-cs"/>
              </a:rPr>
              <a:t/>
            </a:r>
            <a:br>
              <a:rPr lang="en-GB" sz="3200" b="0" i="0" smtClean="0">
                <a:latin typeface="Cambria"/>
                <a:ea typeface="+mn-ea"/>
                <a:cs typeface="+mn-cs"/>
              </a:rPr>
            </a:br>
            <a:r>
              <a:rPr lang="en-GB" sz="3200" b="1" i="0" smtClean="0">
                <a:latin typeface="Cambria"/>
                <a:ea typeface="+mn-ea"/>
                <a:cs typeface="+mn-cs"/>
              </a:rPr>
              <a:t>[</a:t>
            </a:r>
            <a:r>
              <a:rPr lang="en-GB" sz="3200" b="1" i="1" smtClean="0">
                <a:latin typeface="Cambria"/>
                <a:ea typeface="+mn-ea"/>
                <a:cs typeface="+mn-cs"/>
              </a:rPr>
              <a:t>insérer </a:t>
            </a:r>
            <a:r>
              <a:rPr lang="en-GB" sz="3200" b="1" i="1">
                <a:latin typeface="Cambria"/>
                <a:ea typeface="+mn-ea"/>
                <a:cs typeface="+mn-cs"/>
              </a:rPr>
              <a:t>le </a:t>
            </a:r>
            <a:r>
              <a:rPr lang="en-GB" sz="3200" b="1" i="1" smtClean="0">
                <a:latin typeface="Cambria"/>
                <a:ea typeface="+mn-ea"/>
                <a:cs typeface="+mn-cs"/>
              </a:rPr>
              <a:t>pays</a:t>
            </a:r>
            <a:r>
              <a:rPr lang="en-GB" sz="3200" b="1" i="0" smtClean="0">
                <a:latin typeface="Cambria"/>
                <a:ea typeface="+mn-ea"/>
                <a:cs typeface="+mn-cs"/>
              </a:rPr>
              <a:t>] </a:t>
            </a:r>
            <a:r>
              <a:rPr lang="en-GB" sz="3200" b="0" i="0">
                <a:latin typeface="Cambria"/>
                <a:ea typeface="+mn-ea"/>
                <a:cs typeface="+mn-cs"/>
              </a:rPr>
              <a:t>en déterminant :</a:t>
            </a:r>
          </a:p>
          <a:p>
            <a:pPr marL="519113" lvl="1" indent="-282575" algn="l" defTabSz="457200">
              <a:spcBef>
                <a:spcPts val="67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2800" b="0" i="0" smtClean="0">
                <a:latin typeface="Cambria"/>
                <a:ea typeface="+mn-ea"/>
                <a:cs typeface="+mn-cs"/>
              </a:rPr>
              <a:t>Le </a:t>
            </a:r>
            <a:r>
              <a:rPr lang="en-GB" sz="2800" b="0" i="0">
                <a:latin typeface="Cambria"/>
                <a:ea typeface="+mn-ea"/>
                <a:cs typeface="+mn-cs"/>
              </a:rPr>
              <a:t>gouvernement, les organisations de la société </a:t>
            </a:r>
            <a:r>
              <a:rPr lang="en-GB" sz="2800" b="0" i="0" smtClean="0">
                <a:latin typeface="Cambria"/>
                <a:ea typeface="+mn-ea"/>
                <a:cs typeface="+mn-cs"/>
              </a:rPr>
              <a:t>civile</a:t>
            </a:r>
            <a:br>
              <a:rPr lang="en-GB" sz="2800" b="0" i="0" smtClean="0">
                <a:latin typeface="Cambria"/>
                <a:ea typeface="+mn-ea"/>
                <a:cs typeface="+mn-cs"/>
              </a:rPr>
            </a:br>
            <a:r>
              <a:rPr lang="en-GB" sz="2800" b="0" i="0" smtClean="0">
                <a:latin typeface="Cambria"/>
                <a:ea typeface="+mn-ea"/>
                <a:cs typeface="+mn-cs"/>
              </a:rPr>
              <a:t>(OSC), </a:t>
            </a:r>
            <a:r>
              <a:rPr lang="en-GB" sz="2800" b="0" i="0">
                <a:latin typeface="Cambria"/>
                <a:ea typeface="+mn-ea"/>
                <a:cs typeface="+mn-cs"/>
              </a:rPr>
              <a:t>et les organisations non gouvernementales</a:t>
            </a:r>
          </a:p>
          <a:p>
            <a:pPr marL="519113" lvl="1" indent="-282575" algn="l" defTabSz="457200">
              <a:spcBef>
                <a:spcPts val="67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2800" b="0" i="0" smtClean="0">
                <a:latin typeface="Cambria"/>
                <a:ea typeface="+mn-ea"/>
                <a:cs typeface="+mn-cs"/>
              </a:rPr>
              <a:t>Ressources </a:t>
            </a:r>
            <a:r>
              <a:rPr lang="en-GB" sz="2800" b="0" i="0">
                <a:latin typeface="Cambria"/>
                <a:ea typeface="+mn-ea"/>
                <a:cs typeface="+mn-cs"/>
              </a:rPr>
              <a:t>nécessaires</a:t>
            </a:r>
          </a:p>
          <a:p>
            <a:pPr marL="519113" lvl="1" indent="-282575" algn="l" defTabSz="457200">
              <a:spcBef>
                <a:spcPts val="67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GB" sz="2800" b="0" i="0" smtClean="0">
                <a:latin typeface="Cambria"/>
                <a:ea typeface="+mn-ea"/>
                <a:cs typeface="+mn-cs"/>
              </a:rPr>
              <a:t>Partenaires</a:t>
            </a:r>
            <a:endParaRPr lang="en-GB" sz="2800" b="0" i="0">
              <a:latin typeface="Cambria"/>
              <a:ea typeface="+mn-ea"/>
              <a:cs typeface="+mn-cs"/>
            </a:endParaRPr>
          </a:p>
          <a:p>
            <a:pPr marL="557784" lvl="1" indent="-228600" algn="l" defTabSz="457200">
              <a:spcBef>
                <a:spcPts val="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3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326"/>
            <a:ext cx="8287920" cy="1442674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800" i="1"/>
              <a:t>Il est temps d'interpeler votre gouvernement concernant...</a:t>
            </a:r>
            <a:endParaRPr lang="en-US" sz="3800" b="0" i="1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 marL="287338" indent="-28733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L'implication </a:t>
            </a:r>
            <a:r>
              <a:rPr lang="en-US" sz="38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des acteurs clés</a:t>
            </a:r>
            <a:r>
              <a:rPr lang="en-US" sz="3800" b="0" i="0">
                <a:latin typeface="Cambria"/>
                <a:ea typeface="+mn-ea"/>
                <a:cs typeface="+mn-cs"/>
              </a:rPr>
              <a:t>,</a:t>
            </a:r>
            <a:r>
              <a:rPr lang="en-US" sz="3800" b="1" i="0"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notamment :</a:t>
            </a:r>
          </a:p>
          <a:p>
            <a:pPr marL="519113" lvl="1" indent="-282575" algn="l" defTabSz="457200">
              <a:spcBef>
                <a:spcPts val="79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3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300" b="0" i="0">
                <a:latin typeface="Cambria"/>
                <a:ea typeface="+mn-ea"/>
                <a:cs typeface="+mn-cs"/>
              </a:rPr>
              <a:t>communautés affectées</a:t>
            </a:r>
          </a:p>
          <a:p>
            <a:pPr marL="519113" lvl="1" indent="-282575" algn="l" defTabSz="457200">
              <a:spcBef>
                <a:spcPts val="79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3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300" b="0" i="0">
                <a:latin typeface="Cambria"/>
                <a:ea typeface="+mn-ea"/>
                <a:cs typeface="+mn-cs"/>
              </a:rPr>
              <a:t>OSC / ONG</a:t>
            </a:r>
          </a:p>
          <a:p>
            <a:pPr marL="519113" lvl="1" indent="-282575" algn="l" defTabSz="457200">
              <a:spcBef>
                <a:spcPts val="79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300" b="0" i="0" smtClean="0">
                <a:latin typeface="Cambria"/>
                <a:ea typeface="+mn-ea"/>
                <a:cs typeface="+mn-cs"/>
              </a:rPr>
              <a:t>Le </a:t>
            </a:r>
            <a:r>
              <a:rPr lang="en-US" sz="3300" b="0" i="0">
                <a:latin typeface="Cambria"/>
                <a:ea typeface="+mn-ea"/>
                <a:cs typeface="+mn-cs"/>
              </a:rPr>
              <a:t>secteur privé</a:t>
            </a:r>
          </a:p>
          <a:p>
            <a:pPr marL="519113" lvl="1" indent="-282575" algn="l" defTabSz="457200">
              <a:spcBef>
                <a:spcPts val="79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3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300" b="0" i="0">
                <a:latin typeface="Cambria"/>
                <a:ea typeface="+mn-ea"/>
                <a:cs typeface="+mn-cs"/>
              </a:rPr>
              <a:t>agences donatrices</a:t>
            </a:r>
          </a:p>
          <a:p>
            <a:pPr marL="519113" lvl="1" indent="-282575" algn="l" defTabSz="457200">
              <a:spcBef>
                <a:spcPts val="79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3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300" b="0" i="0">
                <a:latin typeface="Cambria"/>
                <a:ea typeface="+mn-ea"/>
                <a:cs typeface="+mn-cs"/>
              </a:rPr>
              <a:t>institutions multilatérales</a:t>
            </a:r>
          </a:p>
          <a:p>
            <a:pPr marL="329184" lvl="1" indent="0" algn="l" defTabSz="457200">
              <a:spcBef>
                <a:spcPts val="672"/>
              </a:spcBef>
              <a:buNone/>
            </a:pPr>
            <a:endParaRPr lang="en-US" sz="2800" dirty="0" smtClean="0"/>
          </a:p>
          <a:p>
            <a:pPr marL="287338" lvl="1" indent="-28733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L'identification </a:t>
            </a:r>
            <a:r>
              <a:rPr lang="en-US" sz="38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des programmes efficaces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et</a:t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800" b="0" i="0">
                <a:latin typeface="Cambria"/>
                <a:ea typeface="+mn-ea"/>
                <a:cs typeface="+mn-cs"/>
              </a:rPr>
              <a:t>points nécessitant des efforts supplémentaires</a:t>
            </a:r>
          </a:p>
          <a:p>
            <a:pPr marL="287338" lvl="1" indent="-287338" algn="l" defTabSz="457200">
              <a:spcBef>
                <a:spcPts val="840"/>
              </a:spcBef>
              <a:buNone/>
            </a:pPr>
            <a:endParaRPr lang="en-US" sz="3500" dirty="0" smtClean="0"/>
          </a:p>
          <a:p>
            <a:pPr marL="287338" lvl="1" indent="-28733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la </a:t>
            </a:r>
            <a:r>
              <a:rPr lang="en-US" sz="38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coordination des efforts </a:t>
            </a:r>
            <a:r>
              <a:rPr lang="en-US" sz="3800" b="0" i="0">
                <a:latin typeface="Cambria"/>
                <a:ea typeface="+mn-ea"/>
                <a:cs typeface="+mn-cs"/>
              </a:rPr>
              <a:t>entre les ministères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,</a:t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800" b="0" i="0">
                <a:latin typeface="Cambria"/>
                <a:ea typeface="+mn-ea"/>
                <a:cs typeface="+mn-cs"/>
              </a:rPr>
              <a:t>différents secteurs et les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6365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92" y="90488"/>
            <a:ext cx="8287920" cy="1442674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800" i="1"/>
              <a:t>Il est temps </a:t>
            </a:r>
            <a:r>
              <a:rPr lang="en-US" sz="3800" i="1" smtClean="0"/>
              <a:t>d'interpeler </a:t>
            </a:r>
            <a:r>
              <a:rPr lang="en-US" sz="3800" i="1"/>
              <a:t>votre gouvernement concernant...</a:t>
            </a:r>
            <a:endParaRPr lang="en-US" sz="3800" b="0" i="1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257800"/>
          </a:xfrm>
        </p:spPr>
        <p:txBody>
          <a:bodyPr>
            <a:normAutofit fontScale="92500" lnSpcReduction="20000"/>
          </a:bodyPr>
          <a:lstStyle/>
          <a:p>
            <a:pPr marL="341313" indent="-341313" algn="l" defTabSz="457200">
              <a:spcBef>
                <a:spcPts val="84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5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L'amélioration </a:t>
            </a:r>
            <a:r>
              <a:rPr lang="en-US" sz="35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de l'équité </a:t>
            </a:r>
            <a:r>
              <a:rPr lang="en-US" sz="3500" b="0" i="0">
                <a:latin typeface="Cambria"/>
                <a:ea typeface="+mn-ea"/>
                <a:cs typeface="+mn-cs"/>
              </a:rPr>
              <a:t>en allouant les ressources afin d'atteindre ceux qui en ont le plus besoin</a:t>
            </a:r>
          </a:p>
          <a:p>
            <a:pPr marL="329184" lvl="1" indent="0" algn="l" defTabSz="457200">
              <a:spcBef>
                <a:spcPts val="672"/>
              </a:spcBef>
              <a:buNone/>
            </a:pPr>
            <a:endParaRPr lang="en-US" sz="2800" dirty="0" smtClean="0"/>
          </a:p>
          <a:p>
            <a:pPr marL="341313" lvl="1" indent="-341313" algn="l" defTabSz="457200">
              <a:spcBef>
                <a:spcPts val="84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5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L'établissement </a:t>
            </a:r>
            <a:r>
              <a:rPr lang="en-US" sz="3500" b="1" i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de structures de gouvernance </a:t>
            </a:r>
            <a:r>
              <a:rPr lang="en-US" sz="35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transparente </a:t>
            </a:r>
            <a:r>
              <a:rPr lang="en-US" sz="3500" b="0" i="0" smtClean="0">
                <a:latin typeface="Cambria"/>
                <a:ea typeface="+mn-ea"/>
                <a:cs typeface="+mn-cs"/>
              </a:rPr>
              <a:t>pour </a:t>
            </a:r>
            <a:r>
              <a:rPr lang="en-US" sz="3500" b="0" i="0">
                <a:latin typeface="Cambria"/>
                <a:ea typeface="+mn-ea"/>
                <a:cs typeface="+mn-cs"/>
              </a:rPr>
              <a:t>clarifier :</a:t>
            </a:r>
          </a:p>
          <a:p>
            <a:pPr marL="519113" lvl="2" indent="-282575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000" b="0" i="0">
                <a:latin typeface="Cambria"/>
                <a:ea typeface="+mn-ea"/>
                <a:cs typeface="+mn-cs"/>
              </a:rPr>
              <a:t>rôles</a:t>
            </a:r>
          </a:p>
          <a:p>
            <a:pPr marL="519113" lvl="2" indent="-282575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Les </a:t>
            </a:r>
            <a:r>
              <a:rPr lang="en-US" sz="3000" b="0" i="0">
                <a:latin typeface="Cambria"/>
                <a:ea typeface="+mn-ea"/>
                <a:cs typeface="+mn-cs"/>
              </a:rPr>
              <a:t>responsabilités</a:t>
            </a:r>
          </a:p>
          <a:p>
            <a:pPr marL="519113" lvl="2" indent="-282575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La </a:t>
            </a:r>
            <a:r>
              <a:rPr lang="en-US" sz="3000" b="0" i="0">
                <a:latin typeface="Cambria"/>
                <a:ea typeface="+mn-ea"/>
                <a:cs typeface="+mn-cs"/>
              </a:rPr>
              <a:t>responsabilisation</a:t>
            </a:r>
          </a:p>
          <a:p>
            <a:pPr marL="265176" lvl="2" indent="0" algn="l" defTabSz="457200">
              <a:spcBef>
                <a:spcPts val="840"/>
              </a:spcBef>
              <a:buNone/>
            </a:pPr>
            <a:endParaRPr lang="en-US" sz="3500" dirty="0" smtClean="0"/>
          </a:p>
          <a:p>
            <a:pPr marL="287338" lvl="2" indent="-287338" algn="l" defTabSz="457200">
              <a:spcBef>
                <a:spcPts val="84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500" b="0" i="0" smtClean="0">
                <a:latin typeface="Cambria"/>
                <a:ea typeface="+mn-ea"/>
                <a:cs typeface="+mn-cs"/>
              </a:rPr>
              <a:t>[</a:t>
            </a:r>
            <a:r>
              <a:rPr lang="en-US" sz="35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Insérer</a:t>
            </a:r>
            <a:r>
              <a:rPr lang="en-US" sz="3500" b="0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500" b="0" i="0">
                <a:latin typeface="Cambria"/>
                <a:ea typeface="+mn-ea"/>
                <a:cs typeface="+mn-cs"/>
              </a:rPr>
              <a:t>l'appel à l'action spécifique au </a:t>
            </a:r>
            <a:r>
              <a:rPr lang="en-US" sz="3500" b="0" i="0" smtClean="0">
                <a:latin typeface="Cambria"/>
                <a:ea typeface="+mn-ea"/>
                <a:cs typeface="+mn-cs"/>
              </a:rPr>
              <a:t>pays]</a:t>
            </a:r>
            <a:endParaRPr lang="en-US" sz="3500" b="0" i="0">
              <a:latin typeface="Cambria"/>
              <a:ea typeface="+mn-ea"/>
              <a:cs typeface="+mn-cs"/>
            </a:endParaRPr>
          </a:p>
          <a:p>
            <a:pPr marL="265176" lvl="2" indent="0" algn="l" defTabSz="457200">
              <a:spcBef>
                <a:spcPts val="792"/>
              </a:spcBef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5920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60" y="76200"/>
            <a:ext cx="8041440" cy="1442674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3800" b="0" i="1">
                <a:latin typeface="Cambria"/>
                <a:ea typeface="+mj-ea"/>
                <a:cs typeface="+mj-cs"/>
              </a:rPr>
              <a:t>En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[insérer </a:t>
            </a:r>
            <a:r>
              <a:rPr lang="en-US" sz="3800" b="1" i="1">
                <a:latin typeface="Cambria"/>
                <a:ea typeface="+mj-ea"/>
                <a:cs typeface="+mj-cs"/>
              </a:rPr>
              <a:t>le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pays]</a:t>
            </a:r>
            <a:r>
              <a:rPr lang="en-US" sz="3800" b="0" i="1" smtClean="0">
                <a:latin typeface="Cambria"/>
                <a:ea typeface="+mj-ea"/>
                <a:cs typeface="+mj-cs"/>
              </a:rPr>
              <a:t>…</a:t>
            </a:r>
            <a:endParaRPr lang="en-US" sz="3800" b="0" i="1">
              <a:latin typeface="Cambria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33" y="1123988"/>
            <a:ext cx="8353567" cy="5048212"/>
          </a:xfrm>
        </p:spPr>
        <p:txBody>
          <a:bodyPr>
            <a:noAutofit/>
          </a:bodyPr>
          <a:lstStyle/>
          <a:p>
            <a:pPr marL="0" indent="0" algn="l" defTabSz="457200">
              <a:spcBef>
                <a:spcPts val="912"/>
              </a:spcBef>
              <a:buNone/>
            </a:pPr>
            <a:r>
              <a:rPr lang="en-US" sz="3800" b="0" i="0">
                <a:latin typeface="Cambria"/>
                <a:ea typeface="+mn-ea"/>
                <a:cs typeface="+mn-cs"/>
              </a:rPr>
              <a:t>La coordination de notre approche pour combattre la </a:t>
            </a:r>
            <a:r>
              <a:rPr lang="en-US" sz="3800" b="1" i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38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et la </a:t>
            </a:r>
            <a:r>
              <a:rPr lang="en-US" sz="3800" b="1" i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diarrhée</a:t>
            </a:r>
            <a:r>
              <a:rPr lang="en-US" sz="3800" b="0" i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en utilisant le GAPPD</a:t>
            </a:r>
            <a:r>
              <a:rPr lang="en-US" sz="3800" b="1" i="0"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va :</a:t>
            </a:r>
          </a:p>
          <a:p>
            <a:pPr marL="395288" indent="-39528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800" b="0" i="0" smtClean="0">
                <a:latin typeface="Cambria"/>
                <a:ea typeface="+mn-ea"/>
                <a:cs typeface="+mn-cs"/>
              </a:rPr>
              <a:t>Améliorer </a:t>
            </a:r>
            <a:r>
              <a:rPr lang="en-US" sz="3800" b="0" i="0">
                <a:latin typeface="Cambria"/>
                <a:ea typeface="+mn-ea"/>
                <a:cs typeface="+mn-cs"/>
              </a:rPr>
              <a:t>l'efficacité </a:t>
            </a:r>
          </a:p>
          <a:p>
            <a:pPr marL="395288" indent="-39528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  <a:tabLst>
                <a:tab pos="6919913" algn="l"/>
              </a:tabLst>
            </a:pPr>
            <a:r>
              <a:rPr lang="en-US" sz="3800" b="0" i="0" smtClean="0">
                <a:latin typeface="Cambria"/>
                <a:ea typeface="+mn-ea"/>
                <a:cs typeface="+mn-cs"/>
              </a:rPr>
              <a:t>Fournir </a:t>
            </a:r>
            <a:r>
              <a:rPr lang="en-US" sz="3800" b="0" i="0">
                <a:latin typeface="Cambria"/>
                <a:ea typeface="+mn-ea"/>
                <a:cs typeface="+mn-cs"/>
              </a:rPr>
              <a:t>de meilleurs services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/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aux </a:t>
            </a:r>
            <a:r>
              <a:rPr lang="en-US" sz="3800" b="0" i="0">
                <a:latin typeface="Cambria"/>
                <a:ea typeface="+mn-ea"/>
                <a:cs typeface="+mn-cs"/>
              </a:rPr>
              <a:t>communautés, aux familles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/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et aux </a:t>
            </a:r>
            <a:r>
              <a:rPr lang="en-US" sz="3800" b="0" i="0">
                <a:latin typeface="Cambria"/>
                <a:ea typeface="+mn-ea"/>
                <a:cs typeface="+mn-cs"/>
              </a:rPr>
              <a:t>enfants</a:t>
            </a:r>
          </a:p>
          <a:p>
            <a:pPr marL="395288" indent="-395288" algn="l" defTabSz="457200">
              <a:spcBef>
                <a:spcPts val="91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800" b="1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Sauver </a:t>
            </a:r>
            <a:r>
              <a:rPr lang="en-US" sz="3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des vies </a:t>
            </a:r>
          </a:p>
          <a:p>
            <a:pPr marL="0" indent="0" algn="l" defTabSz="457200">
              <a:spcBef>
                <a:spcPts val="768"/>
              </a:spcBef>
              <a:buNone/>
            </a:pPr>
            <a:endParaRPr lang="en-US" sz="3200" dirty="0" smtClean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86200"/>
            <a:ext cx="7467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lobe_Asi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800600"/>
            <a:ext cx="1792403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33726"/>
            <a:ext cx="8041440" cy="1442674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3800" b="0" i="1">
                <a:latin typeface="Cambria"/>
                <a:ea typeface="+mj-ea"/>
                <a:cs typeface="+mj-cs"/>
              </a:rPr>
              <a:t>En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[insérer </a:t>
            </a:r>
            <a:r>
              <a:rPr lang="en-US" sz="3800" b="1" i="1">
                <a:latin typeface="Cambria"/>
                <a:ea typeface="+mj-ea"/>
                <a:cs typeface="+mj-cs"/>
              </a:rPr>
              <a:t>le </a:t>
            </a:r>
            <a:r>
              <a:rPr lang="en-US" sz="3800" b="1" i="1" smtClean="0">
                <a:latin typeface="Cambria"/>
                <a:ea typeface="+mj-ea"/>
                <a:cs typeface="+mj-cs"/>
              </a:rPr>
              <a:t>pays]</a:t>
            </a:r>
            <a:r>
              <a:rPr lang="en-US" sz="3800" b="0" i="1" smtClean="0">
                <a:latin typeface="Cambria"/>
                <a:ea typeface="+mj-ea"/>
                <a:cs typeface="+mj-cs"/>
              </a:rPr>
              <a:t>…</a:t>
            </a:r>
            <a:endParaRPr lang="en-US" sz="3800" b="0" i="1">
              <a:latin typeface="Cambria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1009612"/>
          </a:xfrm>
        </p:spPr>
        <p:txBody>
          <a:bodyPr>
            <a:noAutofit/>
          </a:bodyPr>
          <a:lstStyle/>
          <a:p>
            <a:pPr marL="341313" indent="-341313" algn="l" defTabSz="457200">
              <a:spcBef>
                <a:spcPts val="768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0" i="0">
                <a:latin typeface="Cambria"/>
                <a:ea typeface="+mn-ea"/>
                <a:cs typeface="+mn-cs"/>
              </a:rPr>
              <a:t>Trop d'enfants meurent </a:t>
            </a:r>
            <a:r>
              <a:rPr lang="en-US" sz="3200" b="0" i="0" smtClean="0">
                <a:latin typeface="Cambria"/>
                <a:ea typeface="+mn-ea"/>
                <a:cs typeface="+mn-cs"/>
              </a:rPr>
              <a:t>encore de </a:t>
            </a:r>
            <a:r>
              <a:rPr lang="en-US" sz="3200" b="0" i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3200" b="0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200" b="0" i="0">
                <a:latin typeface="Cambria"/>
                <a:ea typeface="+mn-ea"/>
                <a:cs typeface="+mn-cs"/>
              </a:rPr>
              <a:t>et de </a:t>
            </a:r>
            <a:r>
              <a:rPr lang="en-US" sz="3200" b="0" i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diarrhée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960" y="2672126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sz="3800" b="0" i="1">
                <a:latin typeface="Cambria"/>
                <a:ea typeface="+mn-ea"/>
                <a:cs typeface="+mn-cs"/>
              </a:rPr>
              <a:t>Dans le monde...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886200"/>
            <a:ext cx="7467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914400"/>
            <a:r>
              <a:rPr lang="en-US" sz="3200" dirty="0" smtClean="0"/>
              <a:t>La </a:t>
            </a:r>
            <a:r>
              <a:rPr lang="en-US" sz="3200" b="0" i="0" dirty="0" err="1" smtClean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3200" b="0" i="0" dirty="0" smtClean="0">
                <a:latin typeface="Cambria"/>
                <a:ea typeface="+mn-ea"/>
                <a:cs typeface="+mn-cs"/>
              </a:rPr>
              <a:t> 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et la </a:t>
            </a:r>
            <a:r>
              <a:rPr lang="en-US" sz="3200" b="0" i="0" dirty="0" err="1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diarrhée</a:t>
            </a:r>
            <a:r>
              <a:rPr lang="en-US" sz="3200" b="0" i="0" dirty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sont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responsables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de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près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d'</a:t>
            </a:r>
            <a:r>
              <a:rPr lang="en-US" sz="3200" b="1" i="0" dirty="0">
                <a:solidFill>
                  <a:srgbClr val="EB5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un tiers 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des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décès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des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enfants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de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moins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de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cinq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ans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,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coûtant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plus de </a:t>
            </a:r>
            <a:r>
              <a:rPr lang="en-US" sz="3200" b="1" i="0" dirty="0">
                <a:solidFill>
                  <a:srgbClr val="EB5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2 millions 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de vies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chaque</a:t>
            </a:r>
            <a:r>
              <a:rPr lang="en-US" sz="3200" b="0" i="0" dirty="0">
                <a:latin typeface="Cambria"/>
                <a:ea typeface="+mn-ea"/>
                <a:cs typeface="+mn-cs"/>
              </a:rPr>
              <a:t> </a:t>
            </a:r>
            <a:r>
              <a:rPr lang="en-US" sz="3200" b="0" i="0" dirty="0" err="1">
                <a:latin typeface="Cambria"/>
                <a:ea typeface="+mn-ea"/>
                <a:cs typeface="+mn-cs"/>
              </a:rPr>
              <a:t>année</a:t>
            </a:r>
            <a:endParaRPr lang="en-US" sz="3200" b="0" i="0" dirty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4800" b="0" i="1">
                <a:latin typeface="Cambria"/>
                <a:ea typeface="+mj-ea"/>
                <a:cs typeface="+mj-cs"/>
              </a:rPr>
              <a:t>En chiffres...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88"/>
            <a:ext cx="7848600" cy="3951337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768"/>
              </a:spcBef>
              <a:buClr>
                <a:srgbClr val="FDA023"/>
              </a:buClr>
              <a:buFont typeface="Rage Italic"/>
              <a:buChar char="0"/>
            </a:pPr>
            <a:r>
              <a:rPr lang="en-US" sz="3200" b="1" i="0" smtClean="0">
                <a:latin typeface="Cambria"/>
                <a:ea typeface="+mn-ea"/>
                <a:cs typeface="+mn-cs"/>
              </a:rPr>
              <a:t>[Insérer </a:t>
            </a:r>
            <a:r>
              <a:rPr lang="en-US" sz="3200" b="1" i="0">
                <a:latin typeface="Cambria"/>
                <a:ea typeface="+mn-ea"/>
                <a:cs typeface="+mn-cs"/>
              </a:rPr>
              <a:t>ici les chiffres nationaux de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la</a:t>
            </a:r>
            <a:br>
              <a:rPr lang="en-US" sz="3200" b="1" i="0" smtClean="0">
                <a:latin typeface="Cambria"/>
                <a:ea typeface="+mn-ea"/>
                <a:cs typeface="+mn-cs"/>
              </a:rPr>
            </a:br>
            <a:r>
              <a:rPr lang="en-US" sz="3200" b="1" i="0" smtClean="0">
                <a:latin typeface="Cambria"/>
                <a:ea typeface="+mn-ea"/>
                <a:cs typeface="+mn-cs"/>
              </a:rPr>
              <a:t>mortalité </a:t>
            </a:r>
            <a:r>
              <a:rPr lang="en-US" sz="3200" b="1" i="0">
                <a:latin typeface="Cambria"/>
                <a:ea typeface="+mn-ea"/>
                <a:cs typeface="+mn-cs"/>
              </a:rPr>
              <a:t>par pneumonie et diarrhée 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–</a:t>
            </a:r>
            <a:br>
              <a:rPr lang="en-US" sz="3200" b="1" i="0" smtClean="0">
                <a:latin typeface="Cambria"/>
                <a:ea typeface="+mn-ea"/>
                <a:cs typeface="+mn-cs"/>
              </a:rPr>
            </a:br>
            <a:r>
              <a:rPr lang="en-US" sz="3200" b="1" i="0" smtClean="0">
                <a:latin typeface="Cambria"/>
                <a:ea typeface="+mn-ea"/>
                <a:cs typeface="+mn-cs"/>
              </a:rPr>
              <a:t>vérifier </a:t>
            </a:r>
            <a:r>
              <a:rPr lang="en-US" sz="3200" b="1" i="0">
                <a:latin typeface="Cambria"/>
                <a:ea typeface="+mn-ea"/>
                <a:cs typeface="+mn-cs"/>
              </a:rPr>
              <a:t>les données depuis </a:t>
            </a:r>
            <a:r>
              <a:rPr lang="en-US" sz="3200" b="1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Compte </a:t>
            </a:r>
            <a:r>
              <a:rPr lang="en-US" sz="3200" b="1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à</a:t>
            </a:r>
            <a:br>
              <a:rPr lang="en-US" sz="3200" b="1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</a:br>
            <a:r>
              <a:rPr lang="en-US" sz="3200" b="1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rebours </a:t>
            </a:r>
            <a:r>
              <a:rPr lang="en-US" sz="3200" b="1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2"/>
              </a:rPr>
              <a:t>2015</a:t>
            </a:r>
            <a:r>
              <a:rPr lang="en-US" sz="3200" b="1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3200" b="1" i="0">
                <a:latin typeface="Cambria"/>
              </a:rPr>
              <a:t>ou Une promesse </a:t>
            </a:r>
            <a:r>
              <a:rPr lang="en-US" sz="3200" b="1"/>
              <a:t>renouvelée –</a:t>
            </a:r>
            <a:r>
              <a:rPr lang="en-US" sz="3200" b="1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200" b="1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tableau </a:t>
            </a:r>
            <a:r>
              <a:rPr lang="en-US" sz="3200" b="1" i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de </a:t>
            </a:r>
            <a:r>
              <a:rPr lang="en-US" sz="3200" b="1" i="0" smtClean="0">
                <a:solidFill>
                  <a:schemeClr val="tx1">
                    <a:lumMod val="75000"/>
                  </a:schemeClr>
                </a:solidFill>
                <a:latin typeface="Cambria"/>
                <a:ea typeface="+mn-ea"/>
                <a:cs typeface="+mn-cs"/>
                <a:hlinkClick r:id="rId3"/>
              </a:rPr>
              <a:t>bord</a:t>
            </a:r>
            <a:r>
              <a:rPr lang="en-US" sz="3200" b="1" i="0" smtClean="0">
                <a:latin typeface="Cambria"/>
                <a:ea typeface="+mn-ea"/>
                <a:cs typeface="+mn-cs"/>
              </a:rPr>
              <a:t>]</a:t>
            </a:r>
            <a:endParaRPr lang="en-US" sz="3200" b="1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8" y="1752600"/>
            <a:ext cx="89371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3800" b="0" i="1">
                <a:latin typeface="Cambria"/>
                <a:ea typeface="+mn-ea"/>
                <a:cs typeface="+mn-cs"/>
              </a:rPr>
              <a:t>Pour la toute première fois…</a:t>
            </a:r>
            <a:r>
              <a:rPr lang="en-US" sz="3800" b="0" i="0">
                <a:latin typeface="Cambria"/>
                <a:ea typeface="+mn-ea"/>
                <a:cs typeface="+mn-cs"/>
              </a:rPr>
              <a:t/>
            </a:r>
            <a:br>
              <a:rPr lang="en-US" sz="3800" b="0" i="0">
                <a:latin typeface="Cambria"/>
                <a:ea typeface="+mn-ea"/>
                <a:cs typeface="+mn-cs"/>
              </a:rPr>
            </a:br>
            <a:r>
              <a:rPr lang="en-US" sz="3800" b="0" i="0">
                <a:latin typeface="Cambria"/>
                <a:ea typeface="+mn-ea"/>
                <a:cs typeface="+mn-cs"/>
              </a:rPr>
              <a:t>Il existe un plan mondial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pour</a:t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s'attaquer </a:t>
            </a:r>
            <a:r>
              <a:rPr lang="en-US" sz="3800" b="0" i="0">
                <a:latin typeface="Cambria"/>
                <a:ea typeface="+mn-ea"/>
                <a:cs typeface="+mn-cs"/>
              </a:rPr>
              <a:t>simultanément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à </a:t>
            </a:r>
            <a:r>
              <a:rPr lang="en-US" sz="3800" b="1" i="0" smtClean="0">
                <a:solidFill>
                  <a:srgbClr val="EB5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+mn-cs"/>
              </a:rPr>
              <a:t>deux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/>
            </a:r>
            <a:br>
              <a:rPr lang="en-US" sz="3800" b="0" i="0" smtClean="0">
                <a:latin typeface="Cambria"/>
                <a:ea typeface="+mn-ea"/>
                <a:cs typeface="+mn-cs"/>
              </a:rPr>
            </a:br>
            <a:r>
              <a:rPr lang="en-US" sz="3800" b="0" i="0" smtClean="0">
                <a:latin typeface="Cambria"/>
                <a:ea typeface="+mn-ea"/>
                <a:cs typeface="+mn-cs"/>
              </a:rPr>
              <a:t>des </a:t>
            </a:r>
            <a:r>
              <a:rPr lang="en-US" sz="3800" b="0" i="0">
                <a:latin typeface="Cambria"/>
                <a:ea typeface="+mn-ea"/>
                <a:cs typeface="+mn-cs"/>
              </a:rPr>
              <a:t>causes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majeures de la </a:t>
            </a:r>
            <a:r>
              <a:rPr lang="en-US" sz="3800" b="0" i="0">
                <a:latin typeface="Cambria"/>
                <a:ea typeface="+mn-ea"/>
                <a:cs typeface="+mn-cs"/>
              </a:rPr>
              <a:t>mortalité infantile : 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la </a:t>
            </a:r>
            <a:r>
              <a:rPr lang="en-US" sz="3800" b="1" i="0" smtClean="0">
                <a:solidFill>
                  <a:srgbClr val="465E9C"/>
                </a:solidFill>
                <a:latin typeface="Cambria"/>
                <a:ea typeface="+mn-ea"/>
                <a:cs typeface="+mn-cs"/>
              </a:rPr>
              <a:t>pneumonie</a:t>
            </a:r>
            <a:r>
              <a:rPr lang="en-US" sz="3800" b="0" i="0" smtClean="0">
                <a:latin typeface="Cambria"/>
                <a:ea typeface="+mn-ea"/>
                <a:cs typeface="+mn-cs"/>
              </a:rPr>
              <a:t> </a:t>
            </a:r>
            <a:r>
              <a:rPr lang="en-US" sz="3800" b="0" i="0">
                <a:latin typeface="Cambria"/>
                <a:ea typeface="+mn-ea"/>
                <a:cs typeface="+mn-cs"/>
              </a:rPr>
              <a:t>et la </a:t>
            </a:r>
            <a:r>
              <a:rPr lang="en-US" sz="3800" b="1" i="0">
                <a:solidFill>
                  <a:srgbClr val="FDA023"/>
                </a:solidFill>
                <a:latin typeface="Cambria"/>
                <a:ea typeface="+mn-ea"/>
                <a:cs typeface="+mn-cs"/>
              </a:rPr>
              <a:t>diarrhée</a:t>
            </a:r>
            <a:r>
              <a:rPr lang="en-US" sz="3800" b="0" i="0">
                <a:latin typeface="Cambria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 descr="Globe_Singul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648200"/>
            <a:ext cx="2030171" cy="1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600" b="1" i="0">
                <a:latin typeface="Cambria"/>
                <a:ea typeface="+mj-ea"/>
                <a:cs typeface="+mj-cs"/>
              </a:rPr>
              <a:t>Plan d'action mondial intégré </a:t>
            </a:r>
            <a:r>
              <a:rPr lang="en-US" sz="3600" b="1" i="0" smtClean="0">
                <a:latin typeface="Cambria"/>
                <a:ea typeface="+mj-ea"/>
                <a:cs typeface="+mj-cs"/>
              </a:rPr>
              <a:t>pour </a:t>
            </a:r>
            <a:r>
              <a:rPr lang="en-US" sz="3600" b="1" i="0">
                <a:latin typeface="Cambria"/>
                <a:ea typeface="+mj-ea"/>
                <a:cs typeface="+mj-cs"/>
              </a:rPr>
              <a:t>prévenir et combattre la </a:t>
            </a:r>
            <a:r>
              <a:rPr lang="en-US" sz="3600" b="1" i="0">
                <a:solidFill>
                  <a:srgbClr val="465E9C"/>
                </a:solidFill>
                <a:latin typeface="Cambria"/>
                <a:ea typeface="+mj-ea"/>
                <a:cs typeface="+mj-cs"/>
              </a:rPr>
              <a:t>Pneumonie</a:t>
            </a:r>
            <a:r>
              <a:rPr lang="en-US" sz="3600" b="1" i="0">
                <a:solidFill>
                  <a:schemeClr val="tx1">
                    <a:lumMod val="85000"/>
                  </a:schemeClr>
                </a:solidFill>
                <a:latin typeface="Cambria"/>
                <a:ea typeface="+mj-ea"/>
                <a:cs typeface="+mj-cs"/>
              </a:rPr>
              <a:t> </a:t>
            </a:r>
            <a:r>
              <a:rPr lang="en-US" sz="3600" b="1" i="0">
                <a:latin typeface="Cambria"/>
                <a:ea typeface="+mj-ea"/>
                <a:cs typeface="+mj-cs"/>
              </a:rPr>
              <a:t>et la </a:t>
            </a:r>
            <a:r>
              <a:rPr lang="en-ZW" sz="3600" b="1" i="0" smtClean="0">
                <a:solidFill>
                  <a:srgbClr val="FDA023"/>
                </a:solidFill>
                <a:latin typeface="Cambria"/>
                <a:ea typeface="+mj-ea"/>
                <a:cs typeface="+mj-cs"/>
              </a:rPr>
              <a:t>Diarrhée </a:t>
            </a:r>
            <a:r>
              <a:rPr lang="en-US" sz="3600" b="1" i="0" smtClean="0">
                <a:latin typeface="Cambria"/>
                <a:ea typeface="+mj-ea"/>
                <a:cs typeface="+mj-cs"/>
              </a:rPr>
              <a:t>(GAPPD)</a:t>
            </a:r>
            <a:endParaRPr lang="en-US" sz="3600" b="1" i="0">
              <a:latin typeface="Cambria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737" y="2133600"/>
            <a:ext cx="8424863" cy="3951337"/>
          </a:xfrm>
        </p:spPr>
        <p:txBody>
          <a:bodyPr>
            <a:normAutofit/>
          </a:bodyPr>
          <a:lstStyle/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Publié </a:t>
            </a:r>
            <a:r>
              <a:rPr lang="en-US" sz="3000" b="0" i="0">
                <a:latin typeface="Cambria"/>
                <a:ea typeface="+mn-ea"/>
                <a:cs typeface="+mn-cs"/>
              </a:rPr>
              <a:t>le 12 avril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pc="-30" smtClean="0">
                <a:latin typeface="Cambria"/>
                <a:ea typeface="+mn-ea"/>
                <a:cs typeface="+mn-cs"/>
              </a:rPr>
              <a:t>Développé </a:t>
            </a:r>
            <a:r>
              <a:rPr lang="en-US" sz="3000" b="0" i="0" spc="-30">
                <a:latin typeface="Cambria"/>
                <a:ea typeface="+mn-ea"/>
                <a:cs typeface="+mn-cs"/>
              </a:rPr>
              <a:t>par l'Organisation Mondiale de </a:t>
            </a:r>
            <a:r>
              <a:rPr lang="en-US" sz="3000" b="0" i="0" spc="-30" smtClean="0">
                <a:latin typeface="Cambria"/>
                <a:ea typeface="+mn-ea"/>
                <a:cs typeface="+mn-cs"/>
              </a:rPr>
              <a:t>la</a:t>
            </a:r>
            <a:br>
              <a:rPr lang="en-US" sz="3000" b="0" i="0" spc="-30" smtClean="0">
                <a:latin typeface="Cambria"/>
                <a:ea typeface="+mn-ea"/>
                <a:cs typeface="+mn-cs"/>
              </a:rPr>
            </a:br>
            <a:r>
              <a:rPr lang="en-US" sz="3000" b="0" i="0" spc="-20" smtClean="0">
                <a:latin typeface="Cambria"/>
                <a:ea typeface="+mn-ea"/>
                <a:cs typeface="+mn-cs"/>
              </a:rPr>
              <a:t>Santé </a:t>
            </a:r>
            <a:r>
              <a:rPr lang="en-US" sz="3000" b="0" i="0" spc="-20">
                <a:latin typeface="Cambria"/>
                <a:ea typeface="+mn-ea"/>
                <a:cs typeface="+mn-cs"/>
              </a:rPr>
              <a:t>et le Fond des Nations Unies </a:t>
            </a:r>
            <a:r>
              <a:rPr lang="en-US" sz="3000" b="0" i="0" spc="-20" smtClean="0">
                <a:latin typeface="Cambria"/>
                <a:ea typeface="+mn-ea"/>
                <a:cs typeface="+mn-cs"/>
              </a:rPr>
              <a:t>pour l'Enfance</a:t>
            </a:r>
            <a:endParaRPr lang="en-US" sz="3000" b="0" i="0" spc="-20">
              <a:latin typeface="Cambria"/>
              <a:ea typeface="+mn-ea"/>
              <a:cs typeface="+mn-cs"/>
            </a:endParaRP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Représente </a:t>
            </a:r>
            <a:r>
              <a:rPr lang="en-US" sz="3000" b="0" i="0">
                <a:latin typeface="Cambria"/>
                <a:ea typeface="+mn-ea"/>
                <a:cs typeface="+mn-cs"/>
              </a:rPr>
              <a:t>un plan </a:t>
            </a:r>
            <a:r>
              <a:rPr lang="en-US" sz="3000" b="0" i="0" u="sng">
                <a:latin typeface="Cambria"/>
                <a:ea typeface="+mn-ea"/>
                <a:cs typeface="+mn-cs"/>
              </a:rPr>
              <a:t>intégré</a:t>
            </a:r>
            <a:r>
              <a:rPr lang="en-US" sz="3000" b="0" i="0">
                <a:latin typeface="Cambria"/>
                <a:ea typeface="+mn-ea"/>
                <a:cs typeface="+mn-cs"/>
              </a:rPr>
              <a:t> et </a:t>
            </a:r>
            <a:r>
              <a:rPr lang="en-US" sz="3000" b="0" i="0" u="sng">
                <a:latin typeface="Cambria"/>
                <a:ea typeface="+mn-ea"/>
                <a:cs typeface="+mn-cs"/>
              </a:rPr>
              <a:t>intensifié</a:t>
            </a:r>
            <a:r>
              <a:rPr lang="en-US" sz="3000" b="0" i="0">
                <a:latin typeface="Cambria"/>
                <a:ea typeface="+mn-ea"/>
                <a:cs typeface="+mn-cs"/>
              </a:rPr>
              <a:t>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pour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réduire </a:t>
            </a:r>
            <a:r>
              <a:rPr lang="en-US" sz="3000" b="0" i="0">
                <a:latin typeface="Cambria"/>
                <a:ea typeface="+mn-ea"/>
                <a:cs typeface="+mn-cs"/>
              </a:rPr>
              <a:t>la mortalité et les maladies dues à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la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pneumonie </a:t>
            </a:r>
            <a:r>
              <a:rPr lang="en-US" sz="3000" b="0" i="0">
                <a:latin typeface="Cambria"/>
                <a:ea typeface="+mn-ea"/>
                <a:cs typeface="+mn-cs"/>
              </a:rPr>
              <a:t>et à la diarrhée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65" t="37727" b="38302"/>
          <a:stretch/>
        </p:blipFill>
        <p:spPr>
          <a:xfrm>
            <a:off x="7358743" y="5344885"/>
            <a:ext cx="1351192" cy="1115568"/>
          </a:xfrm>
          <a:prstGeom prst="rect">
            <a:avLst/>
          </a:prstGeom>
        </p:spPr>
      </p:pic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0"/>
            <a:ext cx="1219200" cy="11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4800" b="1" i="0">
                <a:latin typeface="Cambria"/>
                <a:ea typeface="+mj-ea"/>
                <a:cs typeface="+mj-cs"/>
              </a:rPr>
              <a:t>Cadre du GAPPD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3550" indent="-463550" algn="l" defTabSz="457200">
              <a:spcBef>
                <a:spcPts val="115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4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PROTÉGER</a:t>
            </a:r>
            <a:r>
              <a:rPr lang="en-US" sz="4800" b="0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les enfants</a:t>
            </a:r>
            <a:br>
              <a:rPr lang="en-US" sz="48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</a:br>
            <a:endParaRPr lang="en-US" sz="4800" b="0" i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  <a:p>
            <a:pPr marL="463550" indent="-463550" algn="l" defTabSz="457200">
              <a:spcBef>
                <a:spcPts val="115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4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PRÉVENIR</a:t>
            </a:r>
            <a:r>
              <a:rPr lang="en-US" sz="4800" b="0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les maladies</a:t>
            </a:r>
            <a:br>
              <a:rPr lang="en-US" sz="48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</a:br>
            <a:endParaRPr lang="en-US" sz="4800" b="0" i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  <a:p>
            <a:pPr marL="463550" indent="-463550" algn="l" defTabSz="457200">
              <a:spcBef>
                <a:spcPts val="1152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4800" b="1" i="0" smtClean="0">
                <a:solidFill>
                  <a:srgbClr val="64A73B"/>
                </a:solidFill>
                <a:latin typeface="Cambria"/>
                <a:ea typeface="+mn-ea"/>
                <a:cs typeface="+mn-cs"/>
              </a:rPr>
              <a:t>TRAITER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les maladies</a:t>
            </a:r>
          </a:p>
        </p:txBody>
      </p:sp>
    </p:spTree>
    <p:extLst>
      <p:ext uri="{BB962C8B-B14F-4D97-AF65-F5344CB8AC3E}">
        <p14:creationId xmlns:p14="http://schemas.microsoft.com/office/powerpoint/2010/main" val="29376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280" y="457200"/>
            <a:ext cx="8287920" cy="1442674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en-US" sz="4800" b="1" i="0">
                <a:solidFill>
                  <a:srgbClr val="64A73B"/>
                </a:solidFill>
                <a:latin typeface="Cambria"/>
                <a:ea typeface="+mj-ea"/>
                <a:cs typeface="+mj-cs"/>
              </a:rPr>
              <a:t>PROTÉGER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les enfants à l'aide de bonnes pratiques de santé dès la naissance, par 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144663"/>
            <a:ext cx="7772400" cy="3951337"/>
          </a:xfrm>
        </p:spPr>
        <p:txBody>
          <a:bodyPr>
            <a:normAutofit fontScale="92500" lnSpcReduction="20000"/>
          </a:bodyPr>
          <a:lstStyle/>
          <a:p>
            <a:pPr marL="341313" indent="-341313" algn="l" defTabSz="457200">
              <a:spcBef>
                <a:spcPts val="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endParaRPr lang="en-US" dirty="0" smtClean="0"/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0" i="0" smtClean="0">
                <a:latin typeface="Cambria"/>
                <a:ea typeface="+mn-ea"/>
                <a:cs typeface="+mn-cs"/>
              </a:rPr>
              <a:t>L'allaitement </a:t>
            </a:r>
            <a:r>
              <a:rPr lang="en-US" sz="3200" b="0" i="0">
                <a:latin typeface="Cambria"/>
                <a:ea typeface="+mn-ea"/>
                <a:cs typeface="+mn-cs"/>
              </a:rPr>
              <a:t>au sein exclusif </a:t>
            </a:r>
            <a:r>
              <a:rPr lang="en-US" sz="3200" b="0" i="0" smtClean="0">
                <a:latin typeface="Cambria"/>
                <a:ea typeface="+mn-ea"/>
                <a:cs typeface="+mn-cs"/>
              </a:rPr>
              <a:t>pendant</a:t>
            </a:r>
            <a:br>
              <a:rPr lang="en-US" sz="3200" b="0" i="0" smtClean="0">
                <a:latin typeface="Cambria"/>
                <a:ea typeface="+mn-ea"/>
                <a:cs typeface="+mn-cs"/>
              </a:rPr>
            </a:br>
            <a:r>
              <a:rPr lang="en-US" sz="3200" b="0" i="0" smtClean="0">
                <a:latin typeface="Cambria"/>
                <a:ea typeface="+mn-ea"/>
                <a:cs typeface="+mn-cs"/>
              </a:rPr>
              <a:t>six mois</a:t>
            </a:r>
            <a:endParaRPr lang="en-US" sz="3200" b="0" i="0">
              <a:latin typeface="Cambria"/>
              <a:ea typeface="+mn-ea"/>
              <a:cs typeface="+mn-cs"/>
            </a:endParaRPr>
          </a:p>
          <a:p>
            <a:pPr marL="341313" indent="-341313" algn="l" defTabSz="457200">
              <a:spcBef>
                <a:spcPts val="720"/>
              </a:spcBef>
              <a:buNone/>
            </a:pPr>
            <a:endParaRPr lang="en-US" sz="3000" dirty="0" smtClean="0"/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0" i="0" smtClean="0">
                <a:latin typeface="Cambria"/>
                <a:ea typeface="+mn-ea"/>
                <a:cs typeface="+mn-cs"/>
              </a:rPr>
              <a:t>La </a:t>
            </a:r>
            <a:r>
              <a:rPr lang="en-US" sz="3200" b="0" i="0">
                <a:latin typeface="Cambria"/>
                <a:ea typeface="+mn-ea"/>
                <a:cs typeface="+mn-cs"/>
              </a:rPr>
              <a:t>fourniture d'une </a:t>
            </a:r>
            <a:r>
              <a:rPr lang="en-US" sz="3200" b="0" i="0" smtClean="0">
                <a:latin typeface="Cambria"/>
                <a:ea typeface="+mn-ea"/>
                <a:cs typeface="+mn-cs"/>
              </a:rPr>
              <a:t>alimentation</a:t>
            </a:r>
            <a:br>
              <a:rPr lang="en-US" sz="3200" b="0" i="0" smtClean="0">
                <a:latin typeface="Cambria"/>
                <a:ea typeface="+mn-ea"/>
                <a:cs typeface="+mn-cs"/>
              </a:rPr>
            </a:br>
            <a:r>
              <a:rPr lang="en-US" sz="3200" b="0" i="0" smtClean="0">
                <a:latin typeface="Cambria"/>
                <a:ea typeface="+mn-ea"/>
                <a:cs typeface="+mn-cs"/>
              </a:rPr>
              <a:t>complémentaire </a:t>
            </a:r>
            <a:r>
              <a:rPr lang="en-US" sz="3200" b="0" i="0">
                <a:latin typeface="Cambria"/>
                <a:ea typeface="+mn-ea"/>
                <a:cs typeface="+mn-cs"/>
              </a:rPr>
              <a:t>adéquate</a:t>
            </a:r>
          </a:p>
          <a:p>
            <a:pPr marL="341313" indent="-341313" algn="l" defTabSz="457200">
              <a:spcBef>
                <a:spcPts val="720"/>
              </a:spcBef>
              <a:buNone/>
            </a:pPr>
            <a:endParaRPr lang="en-US" sz="3000" dirty="0" smtClean="0"/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200" b="0" i="0" smtClean="0">
                <a:latin typeface="Cambria"/>
                <a:ea typeface="+mn-ea"/>
                <a:cs typeface="+mn-cs"/>
              </a:rPr>
              <a:t>La </a:t>
            </a:r>
            <a:r>
              <a:rPr lang="en-US" sz="3200" b="0" i="0">
                <a:latin typeface="Cambria"/>
                <a:ea typeface="+mn-ea"/>
                <a:cs typeface="+mn-cs"/>
              </a:rPr>
              <a:t>fourniture de suppléments </a:t>
            </a:r>
            <a:r>
              <a:rPr lang="en-US" sz="3200" b="0" i="0" smtClean="0">
                <a:latin typeface="Cambria"/>
                <a:ea typeface="+mn-ea"/>
                <a:cs typeface="+mn-cs"/>
              </a:rPr>
              <a:t>alimentaires</a:t>
            </a:r>
            <a:br>
              <a:rPr lang="en-US" sz="3200" b="0" i="0" smtClean="0">
                <a:latin typeface="Cambria"/>
                <a:ea typeface="+mn-ea"/>
                <a:cs typeface="+mn-cs"/>
              </a:rPr>
            </a:br>
            <a:r>
              <a:rPr lang="en-US" sz="3200" b="0" i="0" smtClean="0">
                <a:latin typeface="Cambria"/>
                <a:ea typeface="+mn-ea"/>
                <a:cs typeface="+mn-cs"/>
              </a:rPr>
              <a:t>comme </a:t>
            </a:r>
            <a:r>
              <a:rPr lang="en-US" sz="3200" b="0" i="0">
                <a:latin typeface="Cambria"/>
                <a:ea typeface="+mn-ea"/>
                <a:cs typeface="+mn-cs"/>
              </a:rPr>
              <a:t>la vitamine 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91" y="1676400"/>
            <a:ext cx="812794" cy="756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106" y="3011886"/>
            <a:ext cx="801079" cy="7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i="0">
                <a:solidFill>
                  <a:srgbClr val="64A73B"/>
                </a:solidFill>
                <a:latin typeface="Cambria"/>
                <a:ea typeface="+mj-ea"/>
                <a:cs typeface="+mj-cs"/>
              </a:rPr>
              <a:t>EMPÊCHER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les enfants de tomber malades par les actions suivantes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057400"/>
            <a:ext cx="7740311" cy="3951337"/>
          </a:xfrm>
        </p:spPr>
        <p:txBody>
          <a:bodyPr>
            <a:noAutofit/>
          </a:bodyPr>
          <a:lstStyle/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La </a:t>
            </a:r>
            <a:r>
              <a:rPr lang="en-US" sz="3000" b="0" i="0">
                <a:latin typeface="Cambria"/>
                <a:ea typeface="+mn-ea"/>
                <a:cs typeface="+mn-cs"/>
              </a:rPr>
              <a:t>vaccination contre la coqueluche,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la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rougeole</a:t>
            </a:r>
            <a:r>
              <a:rPr lang="en-US" sz="3000" b="0" i="0">
                <a:latin typeface="Cambria"/>
                <a:ea typeface="+mn-ea"/>
                <a:cs typeface="+mn-cs"/>
              </a:rPr>
              <a:t>, les affections à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pneumocoques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et </a:t>
            </a:r>
            <a:r>
              <a:rPr lang="en-US" sz="3000" b="0" i="0">
                <a:latin typeface="Cambria"/>
                <a:ea typeface="+mn-ea"/>
                <a:cs typeface="+mn-cs"/>
              </a:rPr>
              <a:t>le rotavirus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Se </a:t>
            </a:r>
            <a:r>
              <a:rPr lang="en-US" sz="3000" b="0" i="0">
                <a:latin typeface="Cambria"/>
                <a:ea typeface="+mn-ea"/>
                <a:cs typeface="+mn-cs"/>
              </a:rPr>
              <a:t>laver les mains avec du savon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Améliorer </a:t>
            </a:r>
            <a:r>
              <a:rPr lang="en-US" sz="3000" b="0" i="0">
                <a:latin typeface="Cambria"/>
                <a:ea typeface="+mn-ea"/>
                <a:cs typeface="+mn-cs"/>
              </a:rPr>
              <a:t>l'accès à l'eau potable et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aux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installations </a:t>
            </a:r>
            <a:r>
              <a:rPr lang="en-US" sz="3000" b="0" i="0">
                <a:latin typeface="Cambria"/>
                <a:ea typeface="+mn-ea"/>
                <a:cs typeface="+mn-cs"/>
              </a:rPr>
              <a:t>sanitaires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pc="-30" smtClean="0">
                <a:latin typeface="Cambria"/>
                <a:ea typeface="+mn-ea"/>
                <a:cs typeface="+mn-cs"/>
              </a:rPr>
              <a:t>Réduire </a:t>
            </a:r>
            <a:r>
              <a:rPr lang="en-US" sz="3000" b="0" i="0" spc="-30">
                <a:latin typeface="Cambria"/>
                <a:ea typeface="+mn-ea"/>
                <a:cs typeface="+mn-cs"/>
              </a:rPr>
              <a:t>la pollution atmosphérique du foyer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Fournir </a:t>
            </a:r>
            <a:r>
              <a:rPr lang="en-US" sz="3000" b="0" i="0">
                <a:latin typeface="Cambria"/>
                <a:ea typeface="+mn-ea"/>
                <a:cs typeface="+mn-cs"/>
              </a:rPr>
              <a:t>une prophylaxie au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cotrimoxazole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pour </a:t>
            </a:r>
            <a:r>
              <a:rPr lang="en-US" sz="3000" b="0" i="0">
                <a:latin typeface="Cambria"/>
                <a:ea typeface="+mn-ea"/>
                <a:cs typeface="+mn-cs"/>
              </a:rPr>
              <a:t>les enfants infectés ou exposés au VIH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175" y="533400"/>
            <a:ext cx="780774" cy="75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26" y="1752600"/>
            <a:ext cx="809524" cy="7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473" y="2895600"/>
            <a:ext cx="790476" cy="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44" y="4114800"/>
            <a:ext cx="819048" cy="7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04" y="5410200"/>
            <a:ext cx="817675" cy="7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442674"/>
          </a:xfrm>
        </p:spPr>
        <p:txBody>
          <a:bodyPr/>
          <a:lstStyle/>
          <a:p>
            <a:pPr algn="l" defTabSz="45720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i="0">
                <a:solidFill>
                  <a:srgbClr val="64A73B"/>
                </a:solidFill>
                <a:latin typeface="Cambria"/>
                <a:ea typeface="+mj-ea"/>
                <a:cs typeface="+mj-cs"/>
              </a:rPr>
              <a:t>TRAITER </a:t>
            </a:r>
            <a:r>
              <a:rPr lang="en-US" sz="4800" b="0" i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les enfants qui sont atteints par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67600" cy="3951337"/>
          </a:xfrm>
        </p:spPr>
        <p:txBody>
          <a:bodyPr>
            <a:noAutofit/>
          </a:bodyPr>
          <a:lstStyle/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L'amélioration </a:t>
            </a:r>
            <a:r>
              <a:rPr lang="en-US" sz="3000" b="0" i="0">
                <a:latin typeface="Cambria"/>
                <a:ea typeface="+mn-ea"/>
                <a:cs typeface="+mn-cs"/>
              </a:rPr>
              <a:t>du recours aux soins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Améliorer </a:t>
            </a:r>
            <a:r>
              <a:rPr lang="en-US" sz="3000" b="0" i="0">
                <a:latin typeface="Cambria"/>
                <a:ea typeface="+mn-ea"/>
                <a:cs typeface="+mn-cs"/>
              </a:rPr>
              <a:t>la prise en charge des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cas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dans </a:t>
            </a:r>
            <a:r>
              <a:rPr lang="en-US" sz="3000" b="0" i="0">
                <a:latin typeface="Cambria"/>
                <a:ea typeface="+mn-ea"/>
                <a:cs typeface="+mn-cs"/>
              </a:rPr>
              <a:t>les centres de santé et au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niveau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communautaire</a:t>
            </a:r>
            <a:endParaRPr lang="en-US" sz="3000" b="0" i="0">
              <a:latin typeface="Cambria"/>
              <a:ea typeface="+mn-ea"/>
              <a:cs typeface="+mn-cs"/>
            </a:endParaRP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Utiliser </a:t>
            </a:r>
            <a:r>
              <a:rPr lang="en-US" sz="3000" b="0" i="0">
                <a:latin typeface="Cambria"/>
                <a:ea typeface="+mn-ea"/>
                <a:cs typeface="+mn-cs"/>
              </a:rPr>
              <a:t>l'amoxicilline et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l'oxygène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pour </a:t>
            </a:r>
            <a:r>
              <a:rPr lang="en-US" sz="3000" b="0" i="0">
                <a:latin typeface="Cambria"/>
                <a:ea typeface="+mn-ea"/>
                <a:cs typeface="+mn-cs"/>
              </a:rPr>
              <a:t>traiter la pneumonie, et utiliser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les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solutions </a:t>
            </a:r>
            <a:r>
              <a:rPr lang="en-US" sz="3000" b="0" i="0">
                <a:latin typeface="Cambria"/>
                <a:ea typeface="+mn-ea"/>
                <a:cs typeface="+mn-cs"/>
              </a:rPr>
              <a:t>de réhydratation orale à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basse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osmose </a:t>
            </a:r>
            <a:r>
              <a:rPr lang="en-US" sz="3000" b="0" i="0">
                <a:latin typeface="Cambria"/>
                <a:ea typeface="+mn-ea"/>
                <a:cs typeface="+mn-cs"/>
              </a:rPr>
              <a:t>et le zinc pour traiter la diarrhée</a:t>
            </a:r>
          </a:p>
          <a:p>
            <a:pPr marL="341313" indent="-341313" algn="l" defTabSz="457200">
              <a:spcBef>
                <a:spcPts val="720"/>
              </a:spcBef>
              <a:buClr>
                <a:srgbClr val="FDA023"/>
              </a:buClr>
              <a:buSzPct val="95000"/>
              <a:buFont typeface="Rage Italic"/>
              <a:buChar char="0"/>
            </a:pPr>
            <a:r>
              <a:rPr lang="en-US" sz="3000" b="0" i="0" smtClean="0">
                <a:latin typeface="Cambria"/>
                <a:ea typeface="+mn-ea"/>
                <a:cs typeface="+mn-cs"/>
              </a:rPr>
              <a:t>Maintenir </a:t>
            </a:r>
            <a:r>
              <a:rPr lang="en-US" sz="3000" b="0" i="0">
                <a:latin typeface="Cambria"/>
                <a:ea typeface="+mn-ea"/>
                <a:cs typeface="+mn-cs"/>
              </a:rPr>
              <a:t>une alimentation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appropriée</a:t>
            </a:r>
            <a:br>
              <a:rPr lang="en-US" sz="3000" b="0" i="0" smtClean="0">
                <a:latin typeface="Cambria"/>
                <a:ea typeface="+mn-ea"/>
                <a:cs typeface="+mn-cs"/>
              </a:rPr>
            </a:br>
            <a:r>
              <a:rPr lang="en-US" sz="3000" b="0" i="0" smtClean="0">
                <a:latin typeface="Cambria"/>
                <a:ea typeface="+mn-ea"/>
                <a:cs typeface="+mn-cs"/>
              </a:rPr>
              <a:t>(y </a:t>
            </a:r>
            <a:r>
              <a:rPr lang="en-US" sz="3000" b="0" i="0">
                <a:latin typeface="Cambria"/>
                <a:ea typeface="+mn-ea"/>
                <a:cs typeface="+mn-cs"/>
              </a:rPr>
              <a:t>compris </a:t>
            </a:r>
            <a:r>
              <a:rPr lang="en-US" sz="3000" b="0" i="0" smtClean="0">
                <a:latin typeface="Cambria"/>
                <a:ea typeface="+mn-ea"/>
                <a:cs typeface="+mn-cs"/>
              </a:rPr>
              <a:t>l'allaitement)</a:t>
            </a:r>
            <a:endParaRPr lang="en-US" sz="3000" b="0" i="0">
              <a:latin typeface="Cambr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171" y="2209800"/>
            <a:ext cx="722977" cy="72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719" y="3514299"/>
            <a:ext cx="771429" cy="7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621" y="4840675"/>
            <a:ext cx="778075" cy="7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1090</TotalTime>
  <Words>380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Sketchbook</vt:lpstr>
      <vt:lpstr>PowerPoint Presentation</vt:lpstr>
      <vt:lpstr>En [insérer le pays]…</vt:lpstr>
      <vt:lpstr>En chiffres...</vt:lpstr>
      <vt:lpstr>PowerPoint Presentation</vt:lpstr>
      <vt:lpstr>Plan d'action mondial intégré pour prévenir et combattre la Pneumonie et la Diarrhée (GAPPD)</vt:lpstr>
      <vt:lpstr>Cadre du GAPPD</vt:lpstr>
      <vt:lpstr>PROTÉGER les enfants à l'aide de bonnes pratiques de santé dès la naissance, par :</vt:lpstr>
      <vt:lpstr>EMPÊCHER les enfants de tomber malades par les actions suivantes :</vt:lpstr>
      <vt:lpstr>TRAITER les enfants qui sont atteints par :</vt:lpstr>
      <vt:lpstr>Solutions intégrées</vt:lpstr>
      <vt:lpstr>En [insérer le pays]…</vt:lpstr>
      <vt:lpstr>Succès récents</vt:lpstr>
      <vt:lpstr>Le GAPPD en [insérer le pays]</vt:lpstr>
      <vt:lpstr>Il est temps d'interpeler votre gouvernement concernant...</vt:lpstr>
      <vt:lpstr>Il est temps d'interpeler votre gouvernement concernant...</vt:lpstr>
      <vt:lpstr>Il est temps d'interpeler votre gouvernement concernant...</vt:lpstr>
      <vt:lpstr>En [insérer le pays]…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Action Plan for Prevention and Control of Pneumonia and Diarrhoea (GAPPD)</dc:title>
  <dc:creator>Stephanie Snyder</dc:creator>
  <cp:lastModifiedBy>Argey Alekhine D. Carbo</cp:lastModifiedBy>
  <cp:revision>163</cp:revision>
  <dcterms:created xsi:type="dcterms:W3CDTF">2013-03-20T14:04:15Z</dcterms:created>
  <dcterms:modified xsi:type="dcterms:W3CDTF">2013-04-24T23:58:15Z</dcterms:modified>
</cp:coreProperties>
</file>