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0" r:id="rId2"/>
    <p:sldId id="285" r:id="rId3"/>
    <p:sldId id="286" r:id="rId4"/>
    <p:sldId id="281" r:id="rId5"/>
    <p:sldId id="304" r:id="rId6"/>
    <p:sldId id="261" r:id="rId7"/>
    <p:sldId id="287" r:id="rId8"/>
    <p:sldId id="265" r:id="rId9"/>
    <p:sldId id="289" r:id="rId10"/>
    <p:sldId id="291" r:id="rId11"/>
    <p:sldId id="288" r:id="rId12"/>
    <p:sldId id="292" r:id="rId13"/>
    <p:sldId id="293" r:id="rId14"/>
    <p:sldId id="305" r:id="rId15"/>
    <p:sldId id="295" r:id="rId16"/>
    <p:sldId id="296" r:id="rId17"/>
    <p:sldId id="297" r:id="rId18"/>
    <p:sldId id="299" r:id="rId19"/>
    <p:sldId id="298" r:id="rId20"/>
    <p:sldId id="300" r:id="rId21"/>
    <p:sldId id="301" r:id="rId22"/>
    <p:sldId id="279" r:id="rId23"/>
    <p:sldId id="280"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ald" initials="RH"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3B45"/>
    <a:srgbClr val="3C879A"/>
    <a:srgbClr val="F9A318"/>
    <a:srgbClr val="DE9465"/>
    <a:srgbClr val="80AF9E"/>
    <a:srgbClr val="A9D8C9"/>
    <a:srgbClr val="9CDCF9"/>
    <a:srgbClr val="00AEEF"/>
    <a:srgbClr val="8B8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88029" autoAdjust="0"/>
  </p:normalViewPr>
  <p:slideViewPr>
    <p:cSldViewPr snapToGrid="0">
      <p:cViewPr>
        <p:scale>
          <a:sx n="139" d="100"/>
          <a:sy n="139" d="100"/>
        </p:scale>
        <p:origin x="1232" y="1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0A907-B809-4EA3-A335-46AF1E8A9EAA}" type="datetimeFigureOut">
              <a:rPr lang="en-GB" smtClean="0"/>
              <a:t>02/02/2018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D02ED-5D2A-4170-84A3-FE3B1A1D33BB}" type="slidenum">
              <a:rPr lang="en-GB" smtClean="0"/>
              <a:t>‹#›</a:t>
            </a:fld>
            <a:endParaRPr lang="en-GB"/>
          </a:p>
        </p:txBody>
      </p:sp>
    </p:spTree>
    <p:extLst>
      <p:ext uri="{BB962C8B-B14F-4D97-AF65-F5344CB8AC3E}">
        <p14:creationId xmlns:p14="http://schemas.microsoft.com/office/powerpoint/2010/main" val="395836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Análisis reciente llevado a cabo por la </a:t>
            </a:r>
            <a:r>
              <a:rPr lang="es-ES" dirty="0" smtClean="0">
                <a:solidFill>
                  <a:srgbClr val="FF0000"/>
                </a:solidFill>
              </a:rPr>
              <a:t>Iniciativa para Vencer las Enfermedades Diarreicas </a:t>
            </a:r>
            <a:r>
              <a:rPr lang="es-ES" dirty="0" smtClean="0"/>
              <a:t>(</a:t>
            </a:r>
            <a:r>
              <a:rPr lang="es-ES" dirty="0" err="1" smtClean="0"/>
              <a:t>Defeat</a:t>
            </a:r>
            <a:r>
              <a:rPr lang="es-ES" dirty="0" smtClean="0"/>
              <a:t> DD) del PATH y </a:t>
            </a:r>
            <a:r>
              <a:rPr lang="es-ES" dirty="0" err="1" smtClean="0"/>
              <a:t>WaterAid</a:t>
            </a:r>
            <a:r>
              <a:rPr lang="es-ES" dirty="0" smtClean="0"/>
              <a:t>.</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2</a:t>
            </a:fld>
            <a:endParaRPr lang="en-GB"/>
          </a:p>
        </p:txBody>
      </p:sp>
    </p:spTree>
    <p:extLst>
      <p:ext uri="{BB962C8B-B14F-4D97-AF65-F5344CB8AC3E}">
        <p14:creationId xmlns:p14="http://schemas.microsoft.com/office/powerpoint/2010/main" val="71611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Cerca de la mitad de los niños menores de 5 años sufren malnutrición crónica. Casi la mitad de la población carece de acceso a agua potable, y el acceso a letrinas mejoradas es del 12%.</a:t>
            </a:r>
          </a:p>
          <a:p>
            <a:endParaRPr lang="es-ES" dirty="0" smtClean="0"/>
          </a:p>
          <a:p>
            <a:r>
              <a:rPr lang="es-ES" dirty="0" smtClean="0"/>
              <a:t>A fin de mejorar la coordinación, el Gobierno de Madagascar se propone:</a:t>
            </a:r>
          </a:p>
          <a:p>
            <a:pPr marL="171450" indent="-171450">
              <a:buFont typeface="Arial" panose="020B0604020202020204" pitchFamily="34" charset="0"/>
              <a:buChar char="•"/>
            </a:pPr>
            <a:r>
              <a:rPr lang="es-ES" dirty="0" smtClean="0"/>
              <a:t>fortalecer el entorno normativo y de políticas que rige la nutrición;</a:t>
            </a:r>
          </a:p>
          <a:p>
            <a:pPr marL="171450" indent="-171450">
              <a:buFont typeface="Arial" panose="020B0604020202020204" pitchFamily="34" charset="0"/>
              <a:buChar char="•"/>
            </a:pPr>
            <a:r>
              <a:rPr lang="es-ES" dirty="0" smtClean="0"/>
              <a:t>mejorar los mecanismos de coordinación y ajustar las acciones conforme a un marco de resultados común;</a:t>
            </a:r>
          </a:p>
          <a:p>
            <a:pPr marL="171450" indent="-171450">
              <a:buFont typeface="Arial" panose="020B0604020202020204" pitchFamily="34" charset="0"/>
              <a:buChar char="•"/>
            </a:pPr>
            <a:r>
              <a:rPr lang="es-ES" dirty="0" smtClean="0"/>
              <a:t>aumentar la movilización de recursos internos y externos;</a:t>
            </a:r>
          </a:p>
          <a:p>
            <a:pPr marL="171450" indent="-171450">
              <a:buFont typeface="Arial" panose="020B0604020202020204" pitchFamily="34" charset="0"/>
              <a:buChar char="•"/>
            </a:pPr>
            <a:r>
              <a:rPr lang="es-ES" dirty="0" smtClean="0"/>
              <a:t>establecer una consulta con múltiples interesados sobre WASH y nutrición.</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11</a:t>
            </a:fld>
            <a:endParaRPr lang="en-GB"/>
          </a:p>
        </p:txBody>
      </p:sp>
    </p:spTree>
    <p:extLst>
      <p:ext uri="{BB962C8B-B14F-4D97-AF65-F5344CB8AC3E}">
        <p14:creationId xmlns:p14="http://schemas.microsoft.com/office/powerpoint/2010/main" val="115855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Este proyecto multisectorial resultó ser un gran éxito para Bahía. De 2008 a 2015, el estado registró una reducción del 70% en el número de hospitalizaciones de niños menores de 5 años a consecuencia de diarreas, así como una reducción del 40% en la mortalidad infantil.</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12</a:t>
            </a:fld>
            <a:endParaRPr lang="en-GB"/>
          </a:p>
        </p:txBody>
      </p:sp>
    </p:spTree>
    <p:extLst>
      <p:ext uri="{BB962C8B-B14F-4D97-AF65-F5344CB8AC3E}">
        <p14:creationId xmlns:p14="http://schemas.microsoft.com/office/powerpoint/2010/main" val="40101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13</a:t>
            </a:fld>
            <a:endParaRPr lang="en-GB"/>
          </a:p>
        </p:txBody>
      </p:sp>
    </p:spTree>
    <p:extLst>
      <p:ext uri="{BB962C8B-B14F-4D97-AF65-F5344CB8AC3E}">
        <p14:creationId xmlns:p14="http://schemas.microsoft.com/office/powerpoint/2010/main" val="16368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Existen intervenciones que han demostrado ser eficaces para afrontar las principales causas de enfermedad y muerte de niños. </a:t>
            </a:r>
          </a:p>
          <a:p>
            <a:r>
              <a:rPr lang="es-ES" dirty="0" smtClean="0"/>
              <a:t>Por ejemplo, el informe </a:t>
            </a:r>
            <a:r>
              <a:rPr lang="es-ES" i="1" dirty="0" err="1" smtClean="0"/>
              <a:t>State</a:t>
            </a:r>
            <a:r>
              <a:rPr lang="es-ES" i="1" dirty="0" smtClean="0"/>
              <a:t> of </a:t>
            </a:r>
            <a:r>
              <a:rPr lang="es-ES" i="1" dirty="0" err="1" smtClean="0"/>
              <a:t>the</a:t>
            </a:r>
            <a:r>
              <a:rPr lang="es-ES" i="1" dirty="0" smtClean="0"/>
              <a:t> Field </a:t>
            </a:r>
            <a:r>
              <a:rPr lang="es-ES" dirty="0" smtClean="0"/>
              <a:t>de 2017 de la Iniciativa </a:t>
            </a:r>
            <a:r>
              <a:rPr lang="es-ES" dirty="0" err="1" smtClean="0"/>
              <a:t>Defeat</a:t>
            </a:r>
            <a:r>
              <a:rPr lang="es-ES" dirty="0" smtClean="0"/>
              <a:t> DD hace hincapié en la necesidad de integrar las soluciones de eficacia probada para la prevención y el tratamiento de las enfermedades diarreicas, como las iniciativas de WASH, vacunación, lactancia materna, sales de rehidratación oral y suplementos de cinc. </a:t>
            </a:r>
          </a:p>
          <a:p>
            <a:r>
              <a:rPr lang="es-ES" dirty="0" smtClean="0"/>
              <a:t>Nuestro nuevo análisis, junto con el trabajo realizado por el Banco Mundial y otros agentes, refuerza el argumento de que la </a:t>
            </a:r>
            <a:r>
              <a:rPr lang="es-ES" b="1" dirty="0" smtClean="0"/>
              <a:t>integración de las intervenciones en materia de WASH con las de salud infantil puede multiplicar enormemente los resultados positivos en términos de salud, al tiempo que reduce los costos</a:t>
            </a:r>
            <a:r>
              <a:rPr lang="es-ES" dirty="0" smtClean="0"/>
              <a:t>.</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14</a:t>
            </a:fld>
            <a:endParaRPr lang="en-GB"/>
          </a:p>
        </p:txBody>
      </p:sp>
    </p:spTree>
    <p:extLst>
      <p:ext uri="{BB962C8B-B14F-4D97-AF65-F5344CB8AC3E}">
        <p14:creationId xmlns:p14="http://schemas.microsoft.com/office/powerpoint/2010/main" val="157592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En un análisis realizado para PATH y </a:t>
            </a:r>
            <a:r>
              <a:rPr lang="es-ES" sz="1200" kern="1200" dirty="0" err="1" smtClean="0">
                <a:solidFill>
                  <a:schemeClr val="tx1"/>
                </a:solidFill>
                <a:effectLst/>
                <a:latin typeface="+mn-lt"/>
              </a:rPr>
              <a:t>WaterAid</a:t>
            </a:r>
            <a:r>
              <a:rPr lang="es-ES" sz="1200" kern="1200" dirty="0" smtClean="0">
                <a:solidFill>
                  <a:schemeClr val="tx1"/>
                </a:solidFill>
                <a:effectLst/>
                <a:latin typeface="+mn-lt"/>
              </a:rPr>
              <a:t>, se cuantificó la repercusión de las intervenciones en materia de WASH sobre las tasas de diarrea y neumonía infantil mediante una evaluación comparativa de los riesgos, un enfoque ampliamente utilizado en los estudios sobre la carga mundial de morbilidad de </a:t>
            </a:r>
            <a:r>
              <a:rPr lang="es-ES" sz="1200" i="1" kern="1200" dirty="0" err="1" smtClean="0">
                <a:solidFill>
                  <a:schemeClr val="tx1"/>
                </a:solidFill>
                <a:effectLst/>
                <a:latin typeface="+mn-lt"/>
              </a:rPr>
              <a:t>The</a:t>
            </a:r>
            <a:r>
              <a:rPr lang="es-ES" sz="1200" i="1" kern="1200" dirty="0" smtClean="0">
                <a:solidFill>
                  <a:schemeClr val="tx1"/>
                </a:solidFill>
                <a:effectLst/>
                <a:latin typeface="+mn-lt"/>
              </a:rPr>
              <a:t> </a:t>
            </a:r>
            <a:r>
              <a:rPr lang="es-ES" sz="1200" i="1" kern="1200" dirty="0" err="1" smtClean="0">
                <a:solidFill>
                  <a:schemeClr val="tx1"/>
                </a:solidFill>
                <a:effectLst/>
                <a:latin typeface="+mn-lt"/>
              </a:rPr>
              <a:t>Lancet</a:t>
            </a:r>
            <a:r>
              <a:rPr lang="es-ES" sz="1200" kern="1200" dirty="0" smtClean="0">
                <a:solidFill>
                  <a:schemeClr val="tx1"/>
                </a:solidFill>
                <a:effectLst/>
                <a:latin typeface="+mn-lt"/>
              </a:rPr>
              <a:t>.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El análisis evaluó, asimismo, el impacto de la integración del agua, el saneamiento y la higiene (de manera individual o en conjunto) con la promoción de la lactancia infantil, los suplementos de cinc y la inmunización contra el rotavirus, las infecciones </a:t>
            </a:r>
            <a:r>
              <a:rPr lang="es-ES" sz="1200" kern="1200" dirty="0" err="1" smtClean="0">
                <a:solidFill>
                  <a:schemeClr val="tx1"/>
                </a:solidFill>
                <a:effectLst/>
                <a:latin typeface="+mn-lt"/>
              </a:rPr>
              <a:t>neumocócicas</a:t>
            </a:r>
            <a:r>
              <a:rPr lang="es-ES" sz="1200" kern="1200" dirty="0" smtClean="0">
                <a:solidFill>
                  <a:schemeClr val="tx1"/>
                </a:solidFill>
                <a:effectLst/>
                <a:latin typeface="+mn-lt"/>
              </a:rPr>
              <a:t> y el </a:t>
            </a:r>
            <a:r>
              <a:rPr lang="es-ES" sz="1200" kern="1200" dirty="0" err="1" smtClean="0">
                <a:solidFill>
                  <a:schemeClr val="tx1"/>
                </a:solidFill>
                <a:effectLst/>
                <a:latin typeface="+mn-lt"/>
              </a:rPr>
              <a:t>Hib</a:t>
            </a:r>
            <a:r>
              <a:rPr lang="es-ES" sz="1200" kern="1200" dirty="0" smtClean="0">
                <a:solidFill>
                  <a:schemeClr val="tx1"/>
                </a:solidFill>
                <a:effectLst/>
                <a:latin typeface="+mn-lt"/>
              </a:rPr>
              <a:t> (</a:t>
            </a:r>
            <a:r>
              <a:rPr lang="es-ES" sz="1200" kern="1200" dirty="0" err="1" smtClean="0">
                <a:solidFill>
                  <a:schemeClr val="tx1"/>
                </a:solidFill>
                <a:effectLst/>
                <a:latin typeface="+mn-lt"/>
              </a:rPr>
              <a:t>Haemophilus</a:t>
            </a:r>
            <a:r>
              <a:rPr lang="es-ES" sz="1200" kern="1200" dirty="0" smtClean="0">
                <a:solidFill>
                  <a:schemeClr val="tx1"/>
                </a:solidFill>
                <a:effectLst/>
                <a:latin typeface="+mn-lt"/>
              </a:rPr>
              <a:t> </a:t>
            </a:r>
            <a:r>
              <a:rPr lang="es-ES" sz="1200" kern="1200" dirty="0" err="1" smtClean="0">
                <a:solidFill>
                  <a:schemeClr val="tx1"/>
                </a:solidFill>
                <a:effectLst/>
                <a:latin typeface="+mn-lt"/>
              </a:rPr>
              <a:t>influenzae</a:t>
            </a:r>
            <a:r>
              <a:rPr lang="es-ES" sz="1200" kern="1200" dirty="0" smtClean="0">
                <a:solidFill>
                  <a:schemeClr val="tx1"/>
                </a:solidFill>
                <a:effectLst/>
                <a:latin typeface="+mn-lt"/>
              </a:rPr>
              <a:t> de tipo B).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Para cuantificar el impacto de las intervenciones en materia de WASH, y el de la combinación de estas con las de salud, el estudio determinó la proporción de la morbilidad y mortalidad mundial debidas a la diarrea y la neumonía atribuibles a la falta de intervenciones. El impacto conjunto de las intervenciones integradas se definió como el producto de los efectos.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Pese a que este único análisis ofrece un cálculo aproximado y debe tratarse con precaución, coincide con otros estudios al concluir que las intervenciones integradas pueden comportar beneficios para la salud mayores que los de la suma de cada intervención por separado. </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15</a:t>
            </a:fld>
            <a:endParaRPr lang="en-GB"/>
          </a:p>
        </p:txBody>
      </p:sp>
    </p:spTree>
    <p:extLst>
      <p:ext uri="{BB962C8B-B14F-4D97-AF65-F5344CB8AC3E}">
        <p14:creationId xmlns:p14="http://schemas.microsoft.com/office/powerpoint/2010/main" val="95782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trabajo del Banco Mundial resalta que un punto de acceso obvio para la integración es la mejora de la selección conjunta de destinatarios de las intervenciones en materia de salud, nutrición y WASH para beneficiar a las </a:t>
            </a:r>
            <a:r>
              <a:rPr lang="es-ES" b="1" dirty="0" smtClean="0"/>
              <a:t>comunidades y zonas geográficas con múltiples vulnerabilidades</a:t>
            </a:r>
            <a:r>
              <a:rPr lang="es-ES" dirty="0" smtClean="0"/>
              <a:t>. </a:t>
            </a:r>
          </a:p>
          <a:p>
            <a:r>
              <a:rPr lang="es-ES" dirty="0" smtClean="0"/>
              <a:t>Según los cálculos del Banco Mundial, en </a:t>
            </a:r>
            <a:r>
              <a:rPr lang="es-ES" b="1" dirty="0" smtClean="0"/>
              <a:t>Indonesia,</a:t>
            </a:r>
            <a:r>
              <a:rPr lang="es-ES" dirty="0" smtClean="0"/>
              <a:t> </a:t>
            </a:r>
            <a:r>
              <a:rPr lang="es-ES" sz="1200" kern="1200" dirty="0" smtClean="0">
                <a:solidFill>
                  <a:schemeClr val="tx1"/>
                </a:solidFill>
                <a:effectLst/>
                <a:latin typeface="+mn-lt"/>
                <a:ea typeface="+mn-ea"/>
                <a:cs typeface="+mn-cs"/>
              </a:rPr>
              <a:t>los niños que viven en comunidades con niveles altos de defecación al aire libre presentan un 11% más de probabilidades de sufrir retraso del crecimiento que los que viven en comunidades con una cobertura adecuada de saneamiento</a:t>
            </a:r>
            <a:r>
              <a:rPr lang="es-ES" dirty="0" smtClean="0"/>
              <a:t>. </a:t>
            </a:r>
          </a:p>
          <a:p>
            <a:r>
              <a:rPr lang="es-ES" dirty="0" smtClean="0"/>
              <a:t>En </a:t>
            </a:r>
            <a:r>
              <a:rPr lang="es-ES" b="1" dirty="0" smtClean="0"/>
              <a:t>Mozambique</a:t>
            </a:r>
            <a:r>
              <a:rPr lang="es-ES" dirty="0" smtClean="0"/>
              <a:t> la exposición a servicios de WASH inadecuados y otros factores de predisposición (falta de acceso a la vitamina A y las sales de rehidratación oral, o la insuficiencia ponderal) combinados aumentan el riesgo de mortalidad infantil debido a la diarrea. </a:t>
            </a:r>
          </a:p>
          <a:p>
            <a:r>
              <a:rPr lang="es-ES" dirty="0" smtClean="0"/>
              <a:t>El Banco Mundial insta a los encargados de la adopción de decisiones a que </a:t>
            </a:r>
            <a:r>
              <a:rPr lang="es-ES" b="1" dirty="0" smtClean="0"/>
              <a:t>se sirvan de la cartografía geoespacial</a:t>
            </a:r>
            <a:r>
              <a:rPr lang="es-ES" dirty="0" smtClean="0"/>
              <a:t> para priorizar y dirigir las intervenciones.</a:t>
            </a:r>
          </a:p>
          <a:p>
            <a:endParaRPr lang="es-ES"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16</a:t>
            </a:fld>
            <a:endParaRPr lang="en-GB"/>
          </a:p>
        </p:txBody>
      </p:sp>
    </p:spTree>
    <p:extLst>
      <p:ext uri="{BB962C8B-B14F-4D97-AF65-F5344CB8AC3E}">
        <p14:creationId xmlns:p14="http://schemas.microsoft.com/office/powerpoint/2010/main" val="83720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Sobre la base de la colaboración entre el Movimiento para el Fomento de la Nutrición (SUN) y la alianza Saneamiento y Agua para Todos, Acción contra el Hambre (ACF), SHARE </a:t>
            </a:r>
            <a:r>
              <a:rPr lang="es-ES" dirty="0" err="1" smtClean="0"/>
              <a:t>Consortium</a:t>
            </a:r>
            <a:r>
              <a:rPr lang="es-ES" dirty="0" smtClean="0"/>
              <a:t> y </a:t>
            </a:r>
            <a:r>
              <a:rPr lang="es-ES" dirty="0" err="1" smtClean="0"/>
              <a:t>WaterAid</a:t>
            </a:r>
            <a:r>
              <a:rPr lang="es-ES" dirty="0" smtClean="0"/>
              <a:t> formularon recientemente una posible «receta del éxito» para la integración de las intervenciones en materia de WASH y nutrición infantil orientadas a combatir la desnutrición.</a:t>
            </a:r>
          </a:p>
          <a:p>
            <a:endParaRPr lang="es-ES" dirty="0" smtClean="0"/>
          </a:p>
          <a:p>
            <a:r>
              <a:rPr lang="es-ES" dirty="0" smtClean="0"/>
              <a:t>El informe, que parte de un análisis de las políticas y planes nacionales de nutrición y WASH, describe brevemente una «herramienta para la integración» que resalta varios puntos de acceso prometedores, a saber:</a:t>
            </a:r>
          </a:p>
          <a:p>
            <a:endParaRPr lang="es-ES" dirty="0" smtClean="0"/>
          </a:p>
          <a:p>
            <a:r>
              <a:rPr lang="es-ES" b="1" dirty="0" smtClean="0"/>
              <a:t>El establecimiento de un entorno propicio</a:t>
            </a:r>
            <a:r>
              <a:rPr lang="es-ES" dirty="0" smtClean="0"/>
              <a:t> caracterizado por la formulación conjunta de políticas y una coordinación eficaz interministerial y de múltiples interesados, que se sustente sobre el liderazgo y el poder de convocatoria de las más altas esferas de gobierno.</a:t>
            </a:r>
          </a:p>
          <a:p>
            <a:r>
              <a:rPr lang="es-ES" dirty="0" smtClean="0"/>
              <a:t>La </a:t>
            </a:r>
            <a:r>
              <a:rPr lang="es-ES" b="1" dirty="0" smtClean="0"/>
              <a:t>priorización del grupo destinatario compuesto por las madres y los lactantes</a:t>
            </a:r>
            <a:r>
              <a:rPr lang="es-ES" dirty="0" smtClean="0"/>
              <a:t> —en el que una nutrición adecuada es crucial para el desarrollo—, a través de las intervenciones «</a:t>
            </a:r>
            <a:r>
              <a:rPr lang="es-ES" dirty="0" err="1" smtClean="0"/>
              <a:t>BabyWASH</a:t>
            </a:r>
            <a:r>
              <a:rPr lang="es-ES" dirty="0" smtClean="0"/>
              <a:t>» (intervenciones de WASH centradas en los lactantes), entre otras.</a:t>
            </a:r>
          </a:p>
          <a:p>
            <a:r>
              <a:rPr lang="es-ES" b="1" dirty="0" smtClean="0"/>
              <a:t>La selección de las mismas zonas geográficas destinatarias</a:t>
            </a:r>
            <a:r>
              <a:rPr lang="es-ES" dirty="0" smtClean="0"/>
              <a:t> para las acciones en materia de WASH y nutrición —aquellas con las tasas más elevadas de desnutrición y acceso reducido al agua, el saneamiento y la higiene—, a partir de datos por distrito u obtenidos a través de la cartografía geoespacial.</a:t>
            </a:r>
          </a:p>
          <a:p>
            <a:r>
              <a:rPr lang="es-ES" dirty="0" smtClean="0"/>
              <a:t>La </a:t>
            </a:r>
            <a:r>
              <a:rPr lang="es-ES" b="1" dirty="0" smtClean="0"/>
              <a:t>promoción de prácticas de higiene integral</a:t>
            </a:r>
            <a:r>
              <a:rPr lang="es-ES" dirty="0" smtClean="0"/>
              <a:t>, incluidos el lavado de manos con jabón en momentos críticos,</a:t>
            </a:r>
            <a:r>
              <a:rPr lang="es-ES" baseline="0" dirty="0" smtClean="0"/>
              <a:t> </a:t>
            </a:r>
            <a:r>
              <a:rPr lang="es-ES" dirty="0" smtClean="0"/>
              <a:t>la higiene complementaria de los alimentos y el desecho seguro de las heces infantiles.</a:t>
            </a:r>
          </a:p>
          <a:p>
            <a:r>
              <a:rPr lang="es-ES" b="1" dirty="0" smtClean="0"/>
              <a:t>La garantía de que todos los centros de salud y escuelas disponen de las instalaciones de agua, saneamiento e higiene</a:t>
            </a:r>
            <a:r>
              <a:rPr lang="es-ES" dirty="0" smtClean="0"/>
              <a:t> necesarias para prestar servicios de nutrición y salud, y la formación de los trabajadores sanitarios, el personal docente y los cuidadores de primera línea sobre los puntos de intersección entre la salud, la nutrición, la educación y el agua, el saneamiento y la higiene.</a:t>
            </a:r>
          </a:p>
          <a:p>
            <a:endParaRPr lang="es-ES"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17</a:t>
            </a:fld>
            <a:endParaRPr lang="en-GB"/>
          </a:p>
        </p:txBody>
      </p:sp>
    </p:spTree>
    <p:extLst>
      <p:ext uri="{BB962C8B-B14F-4D97-AF65-F5344CB8AC3E}">
        <p14:creationId xmlns:p14="http://schemas.microsoft.com/office/powerpoint/2010/main" val="112984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18</a:t>
            </a:fld>
            <a:endParaRPr lang="en-GB"/>
          </a:p>
        </p:txBody>
      </p:sp>
    </p:spTree>
    <p:extLst>
      <p:ext uri="{BB962C8B-B14F-4D97-AF65-F5344CB8AC3E}">
        <p14:creationId xmlns:p14="http://schemas.microsoft.com/office/powerpoint/2010/main" val="115162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Nepal, una madre llevará a su recién nacido a un</a:t>
            </a:r>
            <a:r>
              <a:rPr lang="es-ES" baseline="0" dirty="0" smtClean="0"/>
              <a:t> centro </a:t>
            </a:r>
            <a:r>
              <a:rPr lang="es-ES" dirty="0" smtClean="0"/>
              <a:t>de inmunización cinco veces, como mínimo, durante los nueve primeros meses de vida del niño, por lo que esos dispensarios son un punto de contacto excelente para promover cambios de comportamiento en materia de higiene. </a:t>
            </a:r>
          </a:p>
          <a:p>
            <a:r>
              <a:rPr lang="es-ES" dirty="0" smtClean="0"/>
              <a:t>Al incorporar la promoción de la higiene en el programa de inmunización sistemática vigente en el país, este proyecto está revolucionando el modo en que los sectores de la higiene y la salud pública colaboran. </a:t>
            </a:r>
          </a:p>
          <a:p>
            <a:r>
              <a:rPr lang="es-ES" dirty="0" smtClean="0"/>
              <a:t>El proyecto piloto tuvo lugar entre febrero de 2016 y junio de 2017 en cuatro distritos —</a:t>
            </a:r>
            <a:r>
              <a:rPr lang="es-ES" dirty="0" err="1" smtClean="0"/>
              <a:t>Bardiya</a:t>
            </a:r>
            <a:r>
              <a:rPr lang="es-ES" dirty="0" smtClean="0"/>
              <a:t>, </a:t>
            </a:r>
            <a:r>
              <a:rPr lang="es-ES" dirty="0" err="1" smtClean="0"/>
              <a:t>Jajarkot</a:t>
            </a:r>
            <a:r>
              <a:rPr lang="es-ES" dirty="0" smtClean="0"/>
              <a:t>, </a:t>
            </a:r>
            <a:r>
              <a:rPr lang="es-ES" dirty="0" err="1" smtClean="0"/>
              <a:t>Myagdi</a:t>
            </a:r>
            <a:r>
              <a:rPr lang="es-ES" dirty="0" smtClean="0"/>
              <a:t> y </a:t>
            </a:r>
            <a:r>
              <a:rPr lang="es-ES" dirty="0" err="1" smtClean="0"/>
              <a:t>Nawalparasi</a:t>
            </a:r>
            <a:r>
              <a:rPr lang="es-ES" dirty="0" smtClean="0"/>
              <a:t>— y ahora se halla en período de transición a la fase de ampliación. </a:t>
            </a:r>
          </a:p>
          <a:p>
            <a:r>
              <a:rPr lang="es-ES" sz="1200" kern="1200" dirty="0" smtClean="0">
                <a:solidFill>
                  <a:schemeClr val="tx1"/>
                </a:solidFill>
                <a:effectLst/>
                <a:latin typeface="+mn-lt"/>
                <a:ea typeface="+mn-ea"/>
                <a:cs typeface="+mn-cs"/>
              </a:rPr>
              <a:t>Según demuestra una evaluación independiente, el principal resultado de la intervención para la promoción de la higiene fue la mejora de todos los comportamientos básicos de higiene —del 2% de la base de referencia al 54% tras un año de implementación—, además del aumento de la cobertura de vacunación, la reducción del abandono y la tasa de pérdida de vacunas, y la ampliación del alcance a personas a las que no se había podido llegar previamente.</a:t>
            </a:r>
            <a:endParaRPr lang="es-ES" dirty="0" smtClean="0"/>
          </a:p>
          <a:p>
            <a:endParaRPr lang="en-GB" dirty="0" smtClean="0"/>
          </a:p>
        </p:txBody>
      </p:sp>
      <p:sp>
        <p:nvSpPr>
          <p:cNvPr id="4" name="Slide Number Placeholder 3"/>
          <p:cNvSpPr>
            <a:spLocks noGrp="1"/>
          </p:cNvSpPr>
          <p:nvPr>
            <p:ph type="sldNum" sz="quarter" idx="10"/>
          </p:nvPr>
        </p:nvSpPr>
        <p:spPr/>
        <p:txBody>
          <a:bodyPr/>
          <a:lstStyle/>
          <a:p>
            <a:fld id="{A77D02ED-5D2A-4170-84A3-FE3B1A1D33BB}" type="slidenum">
              <a:rPr lang="en-GB" smtClean="0"/>
              <a:t>19</a:t>
            </a:fld>
            <a:endParaRPr lang="en-GB"/>
          </a:p>
        </p:txBody>
      </p:sp>
    </p:spTree>
    <p:extLst>
      <p:ext uri="{BB962C8B-B14F-4D97-AF65-F5344CB8AC3E}">
        <p14:creationId xmlns:p14="http://schemas.microsoft.com/office/powerpoint/2010/main" val="158690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20</a:t>
            </a:fld>
            <a:endParaRPr lang="en-GB"/>
          </a:p>
        </p:txBody>
      </p:sp>
    </p:spTree>
    <p:extLst>
      <p:ext uri="{BB962C8B-B14F-4D97-AF65-F5344CB8AC3E}">
        <p14:creationId xmlns:p14="http://schemas.microsoft.com/office/powerpoint/2010/main" val="17395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COORDINAR: Mejorar</a:t>
            </a:r>
            <a:r>
              <a:rPr lang="es-ES" baseline="0" dirty="0" smtClean="0"/>
              <a:t> </a:t>
            </a:r>
            <a:r>
              <a:rPr lang="es-ES" dirty="0" smtClean="0"/>
              <a:t>la coordinación entre los ministerios de Salud y los ministerios responsables del agua, el saneamiento y la higiene, así como entre los equipos de los organismos donantes. Fomentar</a:t>
            </a:r>
            <a:r>
              <a:rPr lang="es-ES" baseline="0" dirty="0" smtClean="0"/>
              <a:t> la titularidad </a:t>
            </a:r>
            <a:r>
              <a:rPr lang="es-ES" dirty="0" smtClean="0"/>
              <a:t>común en relación con los resultados compartidos.</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INTEGRAR: Innovar, evaluar y ampliar con rapidez los programas integrados. Entre los puntos de acceso más prometedores, se cuentan la localización conjunta de las intervenciones en materia de salud o nutrición infantil y WASH en zonas y comunidades que presentan múltiples vulnerabilidades, así como la integración de las labores de promoción de la higiene en los programas de inmunización sistemática.</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INVERTIR: Poner en marcha sistemas de financiación nacional e internacional que respalden e incentiven un enfoque integrado. Los donantes deben promover y facilitar la experimentación rápida de enfoques integrados innovadores.</a:t>
            </a:r>
          </a:p>
          <a:p>
            <a:endParaRPr lang="es-ES" dirty="0" smtClean="0"/>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3</a:t>
            </a:fld>
            <a:endParaRPr lang="en-GB"/>
          </a:p>
        </p:txBody>
      </p:sp>
    </p:spTree>
    <p:extLst>
      <p:ext uri="{BB962C8B-B14F-4D97-AF65-F5344CB8AC3E}">
        <p14:creationId xmlns:p14="http://schemas.microsoft.com/office/powerpoint/2010/main" val="128333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Con demasiada frecuencia, los Gobiernos nacionales evitan un enfoque más integrado debido a las barreras institucionales, los enfrentamientos entre ministerios en relación con la delimitación de competencias o la inflexibilidad de la financiación.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El hecho de que los enfoques integrados se centren menos en la obtención de resultados de cuantificación rápida —como el número de niños vacunados o que reciben suplementos de cinc— y más en la medición de los efectos sobre la salud, que requieren más tiempo, es otro motivo de vacilación.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Sin embargo, los resultados sostenibles a largo plazo pueden representar una oportunidad de transformación que encamine un país hacia la prosperidad.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Los donantes desempeñan un papel fundamental a la hora de incentivar y facilitar la aceptación de un enfoque intersectorial e integrado entre los Gobiernos a los que apoyan, y deben promover y facilitar la experimentación rápida con enfoques innovadores, de modo que se ofrezca flexibilidad para ponerlos a prueba en proyectos piloto y examinar diversos planteamientos.</a:t>
            </a:r>
          </a:p>
          <a:p>
            <a:endParaRPr lang="es-ES"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21</a:t>
            </a:fld>
            <a:endParaRPr lang="en-GB"/>
          </a:p>
        </p:txBody>
      </p:sp>
    </p:spTree>
    <p:extLst>
      <p:ext uri="{BB962C8B-B14F-4D97-AF65-F5344CB8AC3E}">
        <p14:creationId xmlns:p14="http://schemas.microsoft.com/office/powerpoint/2010/main" val="91309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Servicio Mundial de Financiamiento abarca la sección de financiación y la plataforma de ejecución de la iniciativa Todas las Mujeres, Todos los Niños. </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22</a:t>
            </a:fld>
            <a:endParaRPr lang="en-GB"/>
          </a:p>
        </p:txBody>
      </p:sp>
    </p:spTree>
    <p:extLst>
      <p:ext uri="{BB962C8B-B14F-4D97-AF65-F5344CB8AC3E}">
        <p14:creationId xmlns:p14="http://schemas.microsoft.com/office/powerpoint/2010/main" val="114182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smtClean="0"/>
              <a:t>La ampliación de un paquete integrado de intervenciones en materia de WASH, vacunación contra el rotavirus y nutrición —promoción de la lactancia materna o los suplementos de cinc— hasta alcanzar una cobertura del 100% </a:t>
            </a:r>
            <a:r>
              <a:rPr lang="es-ES" b="0" dirty="0" smtClean="0"/>
              <a:t>podría</a:t>
            </a:r>
            <a:r>
              <a:rPr lang="es-ES" b="1" dirty="0" smtClean="0"/>
              <a:t> reducir la morbilidad y la mortalidad debidas a la diarrea y la neumonía en casi dos tercios (63%) y cerca de la mitad (49%), respectivamente</a:t>
            </a:r>
            <a:r>
              <a:rPr lang="es-ES" dirty="0" smtClean="0"/>
              <a:t> —lo que equivale a </a:t>
            </a:r>
            <a:r>
              <a:rPr lang="es-ES" b="1" dirty="0" smtClean="0"/>
              <a:t>evitar más de 697.000 muertes infantiles</a:t>
            </a:r>
            <a:r>
              <a:rPr lang="es-ES" dirty="0" smtClean="0"/>
              <a:t> al año—.</a:t>
            </a:r>
          </a:p>
          <a:p>
            <a:pPr lvl="0"/>
            <a:endParaRPr lang="es-ES" dirty="0" smtClean="0"/>
          </a:p>
          <a:p>
            <a:pPr lvl="0"/>
            <a:r>
              <a:rPr lang="es-ES" dirty="0" smtClean="0"/>
              <a:t>Por cada dólar de los Estados Unidos invertido en agua y saneamiento en todo el mundo, se obtiene un </a:t>
            </a:r>
            <a:r>
              <a:rPr lang="es-ES" b="1" dirty="0" smtClean="0"/>
              <a:t>rendimiento de 4,3 dólares a modo de reducción del gasto en asistencia sanitaria</a:t>
            </a:r>
            <a:r>
              <a:rPr lang="es-ES" dirty="0" smtClean="0"/>
              <a:t>. Al ampliar el acceso a los servicios de WASH y salud a la vez, podemos lograr una repercusión y una eficacia en función de los costos incluso mayores.</a:t>
            </a:r>
          </a:p>
          <a:p>
            <a:endParaRPr lang="es-ES"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4</a:t>
            </a:fld>
            <a:endParaRPr lang="en-GB"/>
          </a:p>
        </p:txBody>
      </p:sp>
    </p:spTree>
    <p:extLst>
      <p:ext uri="{BB962C8B-B14F-4D97-AF65-F5344CB8AC3E}">
        <p14:creationId xmlns:p14="http://schemas.microsoft.com/office/powerpoint/2010/main" val="354660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smtClean="0"/>
              <a:t>Los beneficios de las intervenciones en materia de salud y WASH integradas pueden ser considerablemente mayores que los derivados de la suma de las partes. Por ejemplo, parece que la mejora en el acceso a los servicios de WASH y atención médica de manera simultánea </a:t>
            </a:r>
            <a:r>
              <a:rPr lang="es-ES" b="1" dirty="0" smtClean="0"/>
              <a:t>reduce a la mitad la probabilidad de retraso del crecimiento,</a:t>
            </a:r>
            <a:r>
              <a:rPr lang="es-ES" dirty="0" smtClean="0"/>
              <a:t> en comparación con la mejora de los servicios de WASH exclusivamente.</a:t>
            </a:r>
          </a:p>
          <a:p>
            <a:endParaRPr lang="es-ES" dirty="0" smtClean="0"/>
          </a:p>
          <a:p>
            <a:r>
              <a:rPr lang="es-ES" dirty="0" smtClean="0"/>
              <a:t>Los países de África Subsahariana y Asia Meridional que no han abordado el retraso del crecimiento infantil hacen frente a pérdidas económicas punitivas de hasta </a:t>
            </a:r>
            <a:r>
              <a:rPr lang="es-ES" b="1" dirty="0" smtClean="0"/>
              <a:t>el</a:t>
            </a:r>
            <a:r>
              <a:rPr lang="es-ES" dirty="0" smtClean="0"/>
              <a:t> </a:t>
            </a:r>
            <a:r>
              <a:rPr lang="es-ES" b="1" dirty="0" smtClean="0"/>
              <a:t>9% y el 10% de su producto interno bruto (PIB) </a:t>
            </a:r>
            <a:r>
              <a:rPr lang="es-ES" b="1" i="0" dirty="0" smtClean="0"/>
              <a:t>per cápita</a:t>
            </a:r>
            <a:r>
              <a:rPr lang="es-ES" b="1" dirty="0" smtClean="0"/>
              <a:t>.</a:t>
            </a:r>
            <a:r>
              <a:rPr lang="es-ES" dirty="0" smtClean="0"/>
              <a:t> Las iniciativas de WASH y nutrición integradas podrían favorecer una mayor productividad de la fuerza de trabajo y un crecimiento económico que permitirían ayudar a los países a salir de la pobreza. </a:t>
            </a:r>
          </a:p>
          <a:p>
            <a:endParaRPr lang="es-ES"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5</a:t>
            </a:fld>
            <a:endParaRPr lang="en-GB"/>
          </a:p>
        </p:txBody>
      </p:sp>
    </p:spTree>
    <p:extLst>
      <p:ext uri="{BB962C8B-B14F-4D97-AF65-F5344CB8AC3E}">
        <p14:creationId xmlns:p14="http://schemas.microsoft.com/office/powerpoint/2010/main" val="143126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Los Objetivos de Desarrollo Sostenible (ODS) «son de carácter integrado e indivisible». Pero ¿qué significa esto en la práctica? ¿Por qué debemos integrar y adoptar enfoques multisectoriales, teniendo en cuenta que resultan más complejos y menos precisos? Para responder a estas preguntas, primero tenemos que analizar el desafío. La cruda realidad es que, pese a los progresos realizados en la reducción de la pobreza, y los avances en materia de salud y educación, aún queda mucho por hacer para mejorar la salud infantil y el acceso a los servicios de agua, saneamiento e higiene.</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r>
              <a:rPr lang="es-ES" sz="1200" kern="1200" dirty="0" smtClean="0">
                <a:solidFill>
                  <a:schemeClr val="tx1"/>
                </a:solidFill>
                <a:effectLst/>
                <a:latin typeface="+mn-lt"/>
              </a:rPr>
              <a:t>Pero no se trata solo de muertes infantiles. El costo —a menudo invisible— derivado de las deficiencias en el acceso a los servicios de salud y WASH se plasma en enfermedades recurrentes, que suelen tener efectos irreversibles en el desarrollo de los niños y causar daños o discapacidad permanentes. Dichos efectos les impiden crecer, aprender y desarrollar su potencial.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Esto genera un ciclo de pobreza y mala salud intergeneracional: las madres enfermas y malnutridas dan a luz a bebés con peso bajo al nacer, que posteriormente sufren malnutrición e inmunodeficiencia y, así, el ciclo continúa.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Sin embargo, es posible lograr un ciclo positivo: la integración del agua, el saneamiento y la higiene en la salud infantil puede reportar beneficios a las generaciones futuras.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6</a:t>
            </a:fld>
            <a:endParaRPr lang="en-GB"/>
          </a:p>
        </p:txBody>
      </p:sp>
    </p:spTree>
    <p:extLst>
      <p:ext uri="{BB962C8B-B14F-4D97-AF65-F5344CB8AC3E}">
        <p14:creationId xmlns:p14="http://schemas.microsoft.com/office/powerpoint/2010/main" val="58273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Como muestra</a:t>
            </a:r>
            <a:r>
              <a:rPr lang="es-ES" sz="1200" kern="1200" baseline="0" dirty="0" smtClean="0">
                <a:solidFill>
                  <a:schemeClr val="tx1"/>
                </a:solidFill>
                <a:effectLst/>
                <a:latin typeface="+mn-lt"/>
              </a:rPr>
              <a:t> el gráfico</a:t>
            </a:r>
            <a:r>
              <a:rPr lang="es-ES" sz="1200" kern="1200" dirty="0" smtClean="0">
                <a:solidFill>
                  <a:schemeClr val="tx1"/>
                </a:solidFill>
                <a:effectLst/>
                <a:latin typeface="+mn-lt"/>
              </a:rPr>
              <a:t>, la salud infantil y el agua, el saneamiento y la higiene están conectados estrechamente por numerosas vías directas e indirectas. </a:t>
            </a:r>
            <a:endParaRPr lang="es-ES" dirty="0" smtClean="0"/>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7</a:t>
            </a:fld>
            <a:endParaRPr lang="en-GB"/>
          </a:p>
        </p:txBody>
      </p:sp>
    </p:spTree>
    <p:extLst>
      <p:ext uri="{BB962C8B-B14F-4D97-AF65-F5344CB8AC3E}">
        <p14:creationId xmlns:p14="http://schemas.microsoft.com/office/powerpoint/2010/main" val="137366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personas no viven su vida compartimentada en sectores. </a:t>
            </a:r>
          </a:p>
          <a:p>
            <a:r>
              <a:rPr lang="es-ES" dirty="0" smtClean="0"/>
              <a:t>Los desafíos que afrontan las personas que viven en la pobreza atañen a distintas cuestiones y sectores y, por tanto, las soluciones deben hacer lo propio. </a:t>
            </a:r>
          </a:p>
          <a:p>
            <a:r>
              <a:rPr lang="es-ES" dirty="0" smtClean="0"/>
              <a:t>La integración es una vía de doble dirección, y ambos sectores —salud y WASH— tienen la responsabilidad de aunar fuerzas. </a:t>
            </a:r>
          </a:p>
          <a:p>
            <a:r>
              <a:rPr lang="es-ES" dirty="0" smtClean="0"/>
              <a:t>Las familias y comunidades más pobres tienen una probabilidad mayor de hacer frente a condiciones inaceptables y quedarse al margen de los enfoques tradicionales. </a:t>
            </a:r>
          </a:p>
          <a:p>
            <a:r>
              <a:rPr lang="es-ES" dirty="0" smtClean="0"/>
              <a:t>No existe un enfoque único, la solución es distinta para cada contexto. Sin embargo, ya no basta con hablar sobre la integración o formular políticas que promuevan mejoras futuras. </a:t>
            </a:r>
            <a:r>
              <a:rPr lang="es-ES" b="1" dirty="0" smtClean="0"/>
              <a:t>Ha llegado el momento de pasar a la</a:t>
            </a:r>
            <a:r>
              <a:rPr lang="es-ES" b="1" baseline="0" dirty="0" smtClean="0"/>
              <a:t> acción</a:t>
            </a:r>
            <a:r>
              <a:rPr lang="es-ES" b="1" dirty="0" smtClean="0"/>
              <a:t>.</a:t>
            </a:r>
            <a:r>
              <a:rPr lang="es-ES" dirty="0" smtClean="0"/>
              <a:t> </a:t>
            </a:r>
          </a:p>
          <a:p>
            <a:endParaRPr lang="es-ES"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8</a:t>
            </a:fld>
            <a:endParaRPr lang="en-GB"/>
          </a:p>
        </p:txBody>
      </p:sp>
    </p:spTree>
    <p:extLst>
      <p:ext uri="{BB962C8B-B14F-4D97-AF65-F5344CB8AC3E}">
        <p14:creationId xmlns:p14="http://schemas.microsoft.com/office/powerpoint/2010/main" val="156319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9</a:t>
            </a:fld>
            <a:endParaRPr lang="en-GB"/>
          </a:p>
        </p:txBody>
      </p:sp>
    </p:spTree>
    <p:extLst>
      <p:ext uri="{BB962C8B-B14F-4D97-AF65-F5344CB8AC3E}">
        <p14:creationId xmlns:p14="http://schemas.microsoft.com/office/powerpoint/2010/main" val="99198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 muy frecuente que los ministerios públicos </a:t>
            </a:r>
            <a:r>
              <a:rPr lang="es-ES" b="1" dirty="0" smtClean="0"/>
              <a:t>actúen de forma aislada</a:t>
            </a:r>
            <a:r>
              <a:rPr lang="es-ES" dirty="0" smtClean="0"/>
              <a:t> en la planificación y ejecución de intervenciones verticales y que desaprovechen las oportunidades para </a:t>
            </a:r>
            <a:r>
              <a:rPr lang="es-ES" b="1" dirty="0" smtClean="0"/>
              <a:t>mejorar la coordinación</a:t>
            </a:r>
            <a:r>
              <a:rPr lang="es-ES" dirty="0" smtClean="0"/>
              <a:t>. </a:t>
            </a:r>
          </a:p>
          <a:p>
            <a:r>
              <a:rPr lang="es-ES" dirty="0" smtClean="0"/>
              <a:t>Los organismos donantes, las organizaciones no gubernamentales (ONG) y las entidades de las Naciones Unidas —que suelen hallarse compartimentados en equipos dedicados a cuestiones específicas— corren el riesgo de reforzar esta división.</a:t>
            </a:r>
          </a:p>
          <a:p>
            <a:r>
              <a:rPr lang="es-ES" dirty="0" smtClean="0"/>
              <a:t>Sin embargo —tal como empiezan a poner de relieve diversas experiencias en todo el mundo—, </a:t>
            </a:r>
            <a:r>
              <a:rPr lang="es-ES" b="1" dirty="0" smtClean="0"/>
              <a:t>un intercambio de información más eficaz, la formulación conjunta de políticas y la planificación coordinada</a:t>
            </a:r>
            <a:r>
              <a:rPr lang="es-ES" dirty="0" smtClean="0"/>
              <a:t> permiten evaluar y ampliar con rapidez a escala nacional los enfoques innovadores que vinculan las intervenciones y los sectores.</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10</a:t>
            </a:fld>
            <a:endParaRPr lang="en-GB"/>
          </a:p>
        </p:txBody>
      </p:sp>
    </p:spTree>
    <p:extLst>
      <p:ext uri="{BB962C8B-B14F-4D97-AF65-F5344CB8AC3E}">
        <p14:creationId xmlns:p14="http://schemas.microsoft.com/office/powerpoint/2010/main" val="104311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84975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20682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63052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8610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5772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94129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BE55B1-5BEA-411C-B17F-9FCFEC41BA31}" type="datetimeFigureOut">
              <a:rPr lang="en-GB" smtClean="0"/>
              <a:t>02/02/2018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713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BE55B1-5BEA-411C-B17F-9FCFEC41BA31}" type="datetimeFigureOut">
              <a:rPr lang="en-GB" smtClean="0"/>
              <a:t>02/02/2018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2918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E55B1-5BEA-411C-B17F-9FCFEC41BA31}" type="datetimeFigureOut">
              <a:rPr lang="en-GB" smtClean="0"/>
              <a:t>02/02/2018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41853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04093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055639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E55B1-5BEA-411C-B17F-9FCFEC41BA31}" type="datetimeFigureOut">
              <a:rPr lang="en-GB" smtClean="0"/>
              <a:t>02/02/2018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B57D8-520B-4AFB-8E22-855D612CCE3A}" type="slidenum">
              <a:rPr lang="en-GB" smtClean="0"/>
              <a:t>‹#›</a:t>
            </a:fld>
            <a:endParaRPr lang="en-GB"/>
          </a:p>
        </p:txBody>
      </p:sp>
    </p:spTree>
    <p:extLst>
      <p:ext uri="{BB962C8B-B14F-4D97-AF65-F5344CB8AC3E}">
        <p14:creationId xmlns:p14="http://schemas.microsoft.com/office/powerpoint/2010/main" val="414832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25.png"/><Relationship Id="rId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16.png"/><Relationship Id="rId6" Type="http://schemas.microsoft.com/office/2007/relationships/hdphoto" Target="../media/hdphoto1.wdp"/><Relationship Id="rId7" Type="http://schemas.openxmlformats.org/officeDocument/2006/relationships/image" Target="../media/image14.png"/><Relationship Id="rId8"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1" Type="http://schemas.openxmlformats.org/officeDocument/2006/relationships/image" Target="../media/image35.png"/><Relationship Id="rId12" Type="http://schemas.microsoft.com/office/2007/relationships/hdphoto" Target="../media/hdphoto2.wdp"/><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27.png"/><Relationship Id="rId10"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7.pn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www.washmatters.wateraid.org/integrate-for-health" TargetMode="External"/><Relationship Id="rId4" Type="http://schemas.openxmlformats.org/officeDocument/2006/relationships/hyperlink" Target="http://www.defeatdd.org/" TargetMode="External"/><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28"/>
            <a:ext cx="12153505" cy="683677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208" t="38220" r="35521" b="41966"/>
          <a:stretch/>
        </p:blipFill>
        <p:spPr>
          <a:xfrm>
            <a:off x="4060396" y="4915008"/>
            <a:ext cx="4178300" cy="1358900"/>
          </a:xfrm>
          <a:prstGeom prst="rect">
            <a:avLst/>
          </a:prstGeom>
        </p:spPr>
      </p:pic>
      <p:grpSp>
        <p:nvGrpSpPr>
          <p:cNvPr id="5" name="Group 4"/>
          <p:cNvGrpSpPr/>
          <p:nvPr/>
        </p:nvGrpSpPr>
        <p:grpSpPr>
          <a:xfrm>
            <a:off x="0" y="485478"/>
            <a:ext cx="4107770" cy="461665"/>
            <a:chOff x="3613830" y="4292600"/>
            <a:chExt cx="4107770" cy="461665"/>
          </a:xfrm>
        </p:grpSpPr>
        <p:sp>
          <p:nvSpPr>
            <p:cNvPr id="6" name="Round Same Side Corner Rectangle 5"/>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9" name="Round Same Side Corner Rectangle 8"/>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3653657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6"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78518" y="2224988"/>
            <a:ext cx="7133968" cy="1138773"/>
          </a:xfrm>
          <a:prstGeom prst="rect">
            <a:avLst/>
          </a:prstGeom>
        </p:spPr>
        <p:txBody>
          <a:bodyPr wrap="square">
            <a:spAutoFit/>
          </a:bodyPr>
          <a:lstStyle/>
          <a:p>
            <a:r>
              <a:rPr lang="es-ES" sz="1700" dirty="0">
                <a:solidFill>
                  <a:srgbClr val="293B45"/>
                </a:solidFill>
                <a:latin typeface="Noto Sans" charset="0"/>
                <a:ea typeface="Noto Sans" charset="0"/>
                <a:cs typeface="Noto Sans" charset="0"/>
              </a:rPr>
              <a:t>Es muy frecuente que los ministerios públicos </a:t>
            </a:r>
            <a:r>
              <a:rPr lang="es-ES" sz="1700" b="1" dirty="0">
                <a:solidFill>
                  <a:srgbClr val="293B45"/>
                </a:solidFill>
                <a:latin typeface="Noto Sans" charset="0"/>
                <a:ea typeface="Noto Sans" charset="0"/>
                <a:cs typeface="Noto Sans" charset="0"/>
              </a:rPr>
              <a:t>actúen de forma aislada</a:t>
            </a:r>
            <a:r>
              <a:rPr lang="es-ES" sz="1700" dirty="0">
                <a:solidFill>
                  <a:srgbClr val="293B45"/>
                </a:solidFill>
                <a:latin typeface="Noto Sans" charset="0"/>
                <a:ea typeface="Noto Sans" charset="0"/>
                <a:cs typeface="Noto Sans" charset="0"/>
              </a:rPr>
              <a:t> y desaprovechen las oportunidades para </a:t>
            </a:r>
            <a:r>
              <a:rPr lang="es-ES" sz="1700" b="1" dirty="0">
                <a:solidFill>
                  <a:srgbClr val="293B45"/>
                </a:solidFill>
                <a:latin typeface="Noto Sans" charset="0"/>
                <a:ea typeface="Noto Sans" charset="0"/>
                <a:cs typeface="Noto Sans" charset="0"/>
              </a:rPr>
              <a:t>mejorar la coordinación</a:t>
            </a:r>
            <a:r>
              <a:rPr lang="es-ES" sz="1700" dirty="0">
                <a:solidFill>
                  <a:srgbClr val="293B45"/>
                </a:solidFill>
                <a:latin typeface="Noto Sans" charset="0"/>
                <a:ea typeface="Noto Sans" charset="0"/>
                <a:cs typeface="Noto Sans" charset="0"/>
              </a:rPr>
              <a:t>.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grpSp>
        <p:nvGrpSpPr>
          <p:cNvPr id="2" name="Group 1"/>
          <p:cNvGrpSpPr/>
          <p:nvPr/>
        </p:nvGrpSpPr>
        <p:grpSpPr>
          <a:xfrm>
            <a:off x="-5" y="457202"/>
            <a:ext cx="2240700" cy="449678"/>
            <a:chOff x="-5" y="457202"/>
            <a:chExt cx="2240700" cy="449678"/>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953" t="40909" r="58387" b="51571"/>
            <a:stretch/>
          </p:blipFill>
          <p:spPr>
            <a:xfrm>
              <a:off x="448055" y="551565"/>
              <a:ext cx="1691641" cy="315815"/>
            </a:xfrm>
            <a:prstGeom prst="rect">
              <a:avLst/>
            </a:prstGeom>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204227"/>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3257391"/>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339771"/>
            <a:ext cx="1032132" cy="691004"/>
          </a:xfrm>
          <a:prstGeom prst="rect">
            <a:avLst/>
          </a:prstGeom>
        </p:spPr>
      </p:pic>
      <p:sp>
        <p:nvSpPr>
          <p:cNvPr id="12" name="Rectangle 11"/>
          <p:cNvSpPr/>
          <p:nvPr/>
        </p:nvSpPr>
        <p:spPr>
          <a:xfrm>
            <a:off x="3578518" y="2969855"/>
            <a:ext cx="7133968" cy="1400383"/>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es-ES" sz="1700" dirty="0">
                <a:solidFill>
                  <a:srgbClr val="293B45"/>
                </a:solidFill>
                <a:latin typeface="Noto Sans" charset="0"/>
                <a:ea typeface="Noto Sans" charset="0"/>
                <a:cs typeface="Noto Sans" charset="0"/>
              </a:rPr>
              <a:t>Los organismos donantes, las organizaciones no gubernamentales (ONG) y las entidades de las Naciones Unidas —que suelen hallarse compartimentados— corren el riesgo de reforzar esta división. </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578518" y="3976332"/>
            <a:ext cx="7133968" cy="1400383"/>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es-ES" sz="1700" dirty="0">
                <a:solidFill>
                  <a:srgbClr val="293B45"/>
                </a:solidFill>
                <a:latin typeface="Noto Sans" charset="0"/>
                <a:ea typeface="Noto Sans" charset="0"/>
                <a:cs typeface="Noto Sans" charset="0"/>
              </a:rPr>
              <a:t>Sin embargo, se está demostrando que el </a:t>
            </a:r>
            <a:r>
              <a:rPr lang="es-ES" sz="1700" b="1" dirty="0">
                <a:solidFill>
                  <a:srgbClr val="293B45"/>
                </a:solidFill>
                <a:latin typeface="Noto Sans" charset="0"/>
                <a:ea typeface="Noto Sans" charset="0"/>
                <a:cs typeface="Noto Sans" charset="0"/>
              </a:rPr>
              <a:t>intercambio de información más eficaz, la formulación conjunta de políticas y la planificación coordinada</a:t>
            </a:r>
            <a:r>
              <a:rPr lang="es-ES" sz="1700" dirty="0">
                <a:solidFill>
                  <a:srgbClr val="293B45"/>
                </a:solidFill>
                <a:latin typeface="Noto Sans" charset="0"/>
                <a:ea typeface="Noto Sans" charset="0"/>
                <a:cs typeface="Noto Sans" charset="0"/>
              </a:rPr>
              <a:t> permiten evaluar y ampliar con rapidez a escala nacional los enfoques innovadores.</a:t>
            </a:r>
          </a:p>
        </p:txBody>
      </p:sp>
    </p:spTree>
    <p:extLst>
      <p:ext uri="{BB962C8B-B14F-4D97-AF65-F5344CB8AC3E}">
        <p14:creationId xmlns:p14="http://schemas.microsoft.com/office/powerpoint/2010/main" val="1153214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12204254" cy="6324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101" y="1791244"/>
            <a:ext cx="1181197" cy="26405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1197" y="1273779"/>
            <a:ext cx="966874" cy="3157977"/>
          </a:xfrm>
          <a:prstGeom prst="rect">
            <a:avLst/>
          </a:prstGeom>
        </p:spPr>
      </p:pic>
      <p:sp>
        <p:nvSpPr>
          <p:cNvPr id="18" name="Rounded Rectangle 17"/>
          <p:cNvSpPr/>
          <p:nvPr/>
        </p:nvSpPr>
        <p:spPr>
          <a:xfrm>
            <a:off x="4385514" y="2034202"/>
            <a:ext cx="3683731" cy="982391"/>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0" bIns="72000" rtlCol="0" anchor="t" anchorCtr="0"/>
          <a:lstStyle/>
          <a:p>
            <a:r>
              <a:rPr lang="es-ES" sz="1400" dirty="0">
                <a:solidFill>
                  <a:srgbClr val="293B45"/>
                </a:solidFill>
                <a:latin typeface="Noto Sans" charset="0"/>
                <a:ea typeface="Noto Sans" charset="0"/>
                <a:cs typeface="Noto Sans" charset="0"/>
              </a:rPr>
              <a:t>concede prioridad a las intervenciones enfocadas a la nutrición y a las centradas específicamente en </a:t>
            </a:r>
            <a:r>
              <a:rPr lang="es-ES" sz="1400" dirty="0" smtClean="0">
                <a:solidFill>
                  <a:srgbClr val="293B45"/>
                </a:solidFill>
                <a:latin typeface="Noto Sans" charset="0"/>
                <a:ea typeface="Noto Sans" charset="0"/>
                <a:cs typeface="Noto Sans" charset="0"/>
              </a:rPr>
              <a:t>ella.</a:t>
            </a:r>
            <a:endParaRPr lang="en-GB" sz="1400" dirty="0">
              <a:solidFill>
                <a:srgbClr val="293B45"/>
              </a:solidFill>
              <a:latin typeface="Noto Sans" charset="0"/>
              <a:ea typeface="Noto Sans" charset="0"/>
              <a:cs typeface="Noto Sans" charset="0"/>
            </a:endParaRPr>
          </a:p>
        </p:txBody>
      </p:sp>
      <p:sp>
        <p:nvSpPr>
          <p:cNvPr id="19" name="Rounded Rectangle 18"/>
          <p:cNvSpPr/>
          <p:nvPr/>
        </p:nvSpPr>
        <p:spPr>
          <a:xfrm>
            <a:off x="2240695" y="3111500"/>
            <a:ext cx="5828551" cy="1035393"/>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s-ES" sz="1600" dirty="0">
                <a:solidFill>
                  <a:srgbClr val="293B45"/>
                </a:solidFill>
                <a:latin typeface="Noto Sans" charset="0"/>
                <a:ea typeface="Noto Sans" charset="0"/>
                <a:cs typeface="Noto Sans" charset="0"/>
              </a:rPr>
              <a:t>Pretende adoptar un enfoque multisectorial con el propósito de reducir el retraso del crecimiento del </a:t>
            </a:r>
            <a:br>
              <a:rPr lang="es-ES" sz="1600" dirty="0">
                <a:solidFill>
                  <a:srgbClr val="293B45"/>
                </a:solidFill>
                <a:latin typeface="Noto Sans" charset="0"/>
                <a:ea typeface="Noto Sans" charset="0"/>
                <a:cs typeface="Noto Sans" charset="0"/>
              </a:rPr>
            </a:br>
            <a:r>
              <a:rPr lang="es-ES" sz="2000" b="1" dirty="0">
                <a:solidFill>
                  <a:srgbClr val="293B45"/>
                </a:solidFill>
                <a:latin typeface="Noto Sans" charset="0"/>
                <a:ea typeface="Noto Sans" charset="0"/>
                <a:cs typeface="Noto Sans" charset="0"/>
              </a:rPr>
              <a:t>47% al 38% de aquí a 2020.</a:t>
            </a:r>
            <a:endParaRPr lang="en-GB" sz="2000" b="1" dirty="0">
              <a:solidFill>
                <a:srgbClr val="293B45"/>
              </a:solidFill>
              <a:latin typeface="Noto Sans" charset="0"/>
              <a:ea typeface="Noto Sans" charset="0"/>
              <a:cs typeface="Noto Sans" charset="0"/>
            </a:endParaRPr>
          </a:p>
        </p:txBody>
      </p:sp>
      <p:sp>
        <p:nvSpPr>
          <p:cNvPr id="21" name="Rounded Rectangle 20"/>
          <p:cNvSpPr/>
          <p:nvPr/>
        </p:nvSpPr>
        <p:spPr>
          <a:xfrm>
            <a:off x="2240696" y="2034202"/>
            <a:ext cx="2051904" cy="982391"/>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s-ES" sz="2400" dirty="0">
                <a:solidFill>
                  <a:srgbClr val="293B45"/>
                </a:solidFill>
                <a:latin typeface="Noto Sans" charset="0"/>
                <a:ea typeface="Noto Sans" charset="0"/>
                <a:cs typeface="Noto Sans" charset="0"/>
              </a:rPr>
              <a:t>El plan:</a:t>
            </a:r>
          </a:p>
        </p:txBody>
      </p:sp>
      <p:sp>
        <p:nvSpPr>
          <p:cNvPr id="25" name="Title 1"/>
          <p:cNvSpPr txBox="1">
            <a:spLocks/>
          </p:cNvSpPr>
          <p:nvPr/>
        </p:nvSpPr>
        <p:spPr>
          <a:xfrm>
            <a:off x="2266095" y="521310"/>
            <a:ext cx="947480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err="1">
                <a:solidFill>
                  <a:srgbClr val="293B45"/>
                </a:solidFill>
                <a:latin typeface="Noto Sans" charset="0"/>
                <a:ea typeface="Noto Sans" charset="0"/>
                <a:cs typeface="Noto Sans" charset="0"/>
              </a:rPr>
              <a:t>Ejemplo</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Acción</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coordinada</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en</a:t>
            </a:r>
            <a:r>
              <a:rPr lang="en-GB" sz="1800" b="1" dirty="0">
                <a:solidFill>
                  <a:srgbClr val="293B45"/>
                </a:solidFill>
                <a:latin typeface="Noto Sans" charset="0"/>
                <a:ea typeface="Noto Sans" charset="0"/>
                <a:cs typeface="Noto Sans" charset="0"/>
              </a:rPr>
              <a:t> Madagascar para </a:t>
            </a:r>
            <a:r>
              <a:rPr lang="en-GB" sz="1800" b="1" dirty="0" err="1">
                <a:solidFill>
                  <a:srgbClr val="293B45"/>
                </a:solidFill>
                <a:latin typeface="Noto Sans" charset="0"/>
                <a:ea typeface="Noto Sans" charset="0"/>
                <a:cs typeface="Noto Sans" charset="0"/>
              </a:rPr>
              <a:t>hacer</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frente</a:t>
            </a:r>
            <a:r>
              <a:rPr lang="en-GB" sz="1800" b="1" dirty="0">
                <a:solidFill>
                  <a:srgbClr val="293B45"/>
                </a:solidFill>
                <a:latin typeface="Noto Sans" charset="0"/>
                <a:ea typeface="Noto Sans" charset="0"/>
                <a:cs typeface="Noto Sans" charset="0"/>
              </a:rPr>
              <a:t> a la </a:t>
            </a:r>
            <a:r>
              <a:rPr lang="en-GB" sz="1800" b="1" dirty="0" err="1">
                <a:solidFill>
                  <a:srgbClr val="293B45"/>
                </a:solidFill>
                <a:latin typeface="Noto Sans" charset="0"/>
                <a:ea typeface="Noto Sans" charset="0"/>
                <a:cs typeface="Noto Sans" charset="0"/>
              </a:rPr>
              <a:t>malnutrición</a:t>
            </a:r>
            <a:endParaRPr lang="en-GB" sz="1800" b="1" dirty="0">
              <a:solidFill>
                <a:srgbClr val="293B45"/>
              </a:solidFill>
              <a:latin typeface="Noto Sans" charset="0"/>
              <a:ea typeface="Noto Sans" charset="0"/>
              <a:cs typeface="Noto Sans" charset="0"/>
            </a:endParaRPr>
          </a:p>
        </p:txBody>
      </p:sp>
      <p:sp>
        <p:nvSpPr>
          <p:cNvPr id="26" name="Rounded Rectangle 25"/>
          <p:cNvSpPr/>
          <p:nvPr/>
        </p:nvSpPr>
        <p:spPr>
          <a:xfrm>
            <a:off x="2240695" y="4241799"/>
            <a:ext cx="5828550" cy="2148539"/>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s-ES" sz="1600" dirty="0">
                <a:solidFill>
                  <a:srgbClr val="293B45"/>
                </a:solidFill>
                <a:latin typeface="Noto Sans" charset="0"/>
                <a:ea typeface="Noto Sans" charset="0"/>
                <a:cs typeface="Noto Sans" charset="0"/>
              </a:rPr>
              <a:t>Incluye metas encaminadas a la mejora del acceso al agua potable y el saneamiento </a:t>
            </a:r>
            <a:r>
              <a:rPr lang="es-ES" sz="1600" dirty="0" smtClean="0">
                <a:solidFill>
                  <a:srgbClr val="293B45"/>
                </a:solidFill>
                <a:latin typeface="Noto Sans" charset="0"/>
                <a:ea typeface="Noto Sans" charset="0"/>
                <a:cs typeface="Noto Sans" charset="0"/>
              </a:rPr>
              <a:t/>
            </a:r>
            <a:br>
              <a:rPr lang="es-ES" sz="1600" dirty="0" smtClean="0">
                <a:solidFill>
                  <a:srgbClr val="293B45"/>
                </a:solidFill>
                <a:latin typeface="Noto Sans" charset="0"/>
                <a:ea typeface="Noto Sans" charset="0"/>
                <a:cs typeface="Noto Sans" charset="0"/>
              </a:rPr>
            </a:br>
            <a:r>
              <a:rPr lang="es-ES" sz="2800" b="1" dirty="0">
                <a:solidFill>
                  <a:srgbClr val="293B45"/>
                </a:solidFill>
                <a:latin typeface="Noto Sans" charset="0"/>
                <a:ea typeface="Noto Sans" charset="0"/>
                <a:cs typeface="Noto Sans" charset="0"/>
              </a:rPr>
              <a:t>para el 65% </a:t>
            </a:r>
            <a:r>
              <a:rPr lang="es-ES" sz="2800" b="1" dirty="0" smtClean="0">
                <a:solidFill>
                  <a:srgbClr val="293B45"/>
                </a:solidFill>
                <a:latin typeface="Noto Sans" charset="0"/>
                <a:ea typeface="Noto Sans" charset="0"/>
                <a:cs typeface="Noto Sans" charset="0"/>
              </a:rPr>
              <a:t>y el </a:t>
            </a:r>
            <a:r>
              <a:rPr lang="es-ES" sz="2800" b="1" dirty="0">
                <a:solidFill>
                  <a:srgbClr val="293B45"/>
                </a:solidFill>
                <a:latin typeface="Noto Sans" charset="0"/>
                <a:ea typeface="Noto Sans" charset="0"/>
                <a:cs typeface="Noto Sans" charset="0"/>
              </a:rPr>
              <a:t>30% </a:t>
            </a:r>
            <a:r>
              <a:rPr lang="es-ES" sz="2800" b="1" dirty="0" smtClean="0">
                <a:solidFill>
                  <a:srgbClr val="293B45"/>
                </a:solidFill>
                <a:latin typeface="Noto Sans" charset="0"/>
                <a:ea typeface="Noto Sans" charset="0"/>
                <a:cs typeface="Noto Sans" charset="0"/>
              </a:rPr>
              <a:t/>
            </a:r>
            <a:br>
              <a:rPr lang="es-ES" sz="2800" b="1" dirty="0" smtClean="0">
                <a:solidFill>
                  <a:srgbClr val="293B45"/>
                </a:solidFill>
                <a:latin typeface="Noto Sans" charset="0"/>
                <a:ea typeface="Noto Sans" charset="0"/>
                <a:cs typeface="Noto Sans" charset="0"/>
              </a:rPr>
            </a:br>
            <a:r>
              <a:rPr lang="es-ES" sz="2800" b="1" dirty="0" smtClean="0">
                <a:solidFill>
                  <a:srgbClr val="293B45"/>
                </a:solidFill>
                <a:latin typeface="Noto Sans" charset="0"/>
                <a:ea typeface="Noto Sans" charset="0"/>
                <a:cs typeface="Noto Sans" charset="0"/>
              </a:rPr>
              <a:t>de </a:t>
            </a:r>
            <a:r>
              <a:rPr lang="es-ES" sz="2800" b="1" dirty="0">
                <a:solidFill>
                  <a:srgbClr val="293B45"/>
                </a:solidFill>
                <a:latin typeface="Noto Sans" charset="0"/>
                <a:ea typeface="Noto Sans" charset="0"/>
                <a:cs typeface="Noto Sans" charset="0"/>
              </a:rPr>
              <a:t>los hogares, </a:t>
            </a:r>
            <a:br>
              <a:rPr lang="es-ES" sz="2800" b="1" dirty="0">
                <a:solidFill>
                  <a:srgbClr val="293B45"/>
                </a:solidFill>
                <a:latin typeface="Noto Sans" charset="0"/>
                <a:ea typeface="Noto Sans" charset="0"/>
                <a:cs typeface="Noto Sans" charset="0"/>
              </a:rPr>
            </a:br>
            <a:r>
              <a:rPr lang="es-ES" sz="1600" dirty="0" smtClean="0">
                <a:solidFill>
                  <a:srgbClr val="293B45"/>
                </a:solidFill>
                <a:latin typeface="Noto Sans" charset="0"/>
                <a:ea typeface="Noto Sans" charset="0"/>
                <a:cs typeface="Noto Sans" charset="0"/>
              </a:rPr>
              <a:t>respectivamente</a:t>
            </a:r>
            <a:r>
              <a:rPr lang="es-ES" sz="1600" dirty="0">
                <a:solidFill>
                  <a:srgbClr val="293B45"/>
                </a:solidFill>
                <a:latin typeface="Noto Sans" charset="0"/>
                <a:ea typeface="Noto Sans" charset="0"/>
                <a:cs typeface="Noto Sans" charset="0"/>
              </a:rPr>
              <a:t>, y a la promoción de una higiene alimentaria y personal adecuadas.</a:t>
            </a:r>
          </a:p>
          <a:p>
            <a:endParaRPr lang="en-GB" sz="2800" b="1" dirty="0">
              <a:solidFill>
                <a:srgbClr val="293B45"/>
              </a:solidFill>
              <a:latin typeface="Noto Sans" charset="0"/>
              <a:ea typeface="Noto Sans" charset="0"/>
              <a:cs typeface="Noto Sans" charset="0"/>
            </a:endParaRPr>
          </a:p>
        </p:txBody>
      </p:sp>
      <p:sp>
        <p:nvSpPr>
          <p:cNvPr id="3" name="Rectangle 2"/>
          <p:cNvSpPr/>
          <p:nvPr/>
        </p:nvSpPr>
        <p:spPr>
          <a:xfrm>
            <a:off x="2266495" y="923543"/>
            <a:ext cx="6374702" cy="877163"/>
          </a:xfrm>
          <a:prstGeom prst="rect">
            <a:avLst/>
          </a:prstGeom>
        </p:spPr>
        <p:txBody>
          <a:bodyPr wrap="square">
            <a:spAutoFit/>
          </a:bodyPr>
          <a:lstStyle/>
          <a:p>
            <a:r>
              <a:rPr lang="es-ES" sz="1700" dirty="0">
                <a:latin typeface="Noto Sans" charset="0"/>
                <a:ea typeface="Noto Sans" charset="0"/>
                <a:cs typeface="Noto Sans" charset="0"/>
              </a:rPr>
              <a:t>El Gobierno está reforzando la coordinación de las iniciativas en materia de malnutrición y WASH en toda la fase III del Plan Nacional de Acción sobre Nutrición (2017-2021). </a:t>
            </a:r>
          </a:p>
        </p:txBody>
      </p:sp>
      <p:grpSp>
        <p:nvGrpSpPr>
          <p:cNvPr id="15" name="Group 14"/>
          <p:cNvGrpSpPr/>
          <p:nvPr/>
        </p:nvGrpSpPr>
        <p:grpSpPr>
          <a:xfrm>
            <a:off x="-5" y="457202"/>
            <a:ext cx="2240700" cy="449678"/>
            <a:chOff x="-5" y="457202"/>
            <a:chExt cx="2240700" cy="449678"/>
          </a:xfrm>
        </p:grpSpPr>
        <p:sp>
          <p:nvSpPr>
            <p:cNvPr id="17" name="Round Same Side Corner Rectangle 16"/>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18953" t="40909" r="58387" b="51571"/>
            <a:stretch/>
          </p:blipFill>
          <p:spPr>
            <a:xfrm>
              <a:off x="448055" y="551565"/>
              <a:ext cx="1691641" cy="315815"/>
            </a:xfrm>
            <a:prstGeom prst="rect">
              <a:avLst/>
            </a:prstGeom>
          </p:spPr>
        </p:pic>
      </p:grpSp>
    </p:spTree>
    <p:extLst>
      <p:ext uri="{BB962C8B-B14F-4D97-AF65-F5344CB8AC3E}">
        <p14:creationId xmlns:p14="http://schemas.microsoft.com/office/powerpoint/2010/main" val="6798104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14:bounceEnd="50000">
                                          <p:cBhvr additive="base">
                                            <p:cTn id="16"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14:presetBounceEnd="50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50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5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50000">
                                          <p:cBhvr additive="base">
                                            <p:cTn id="28"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14:presetBounceEnd="5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50000">
                                          <p:cBhvr additive="base">
                                            <p:cTn id="32" dur="2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000" fill="hold"/>
                                            <p:tgtEl>
                                              <p:spTgt spid="19"/>
                                            </p:tgtEl>
                                            <p:attrNameLst>
                                              <p:attrName>ppt_x</p:attrName>
                                            </p:attrNameLst>
                                          </p:cBhvr>
                                          <p:tavLst>
                                            <p:tav tm="0">
                                              <p:val>
                                                <p:strVal val="1+#ppt_w/2"/>
                                              </p:val>
                                            </p:tav>
                                            <p:tav tm="100000">
                                              <p:val>
                                                <p:strVal val="#ppt_x"/>
                                              </p:val>
                                            </p:tav>
                                          </p:tavLst>
                                        </p:anim>
                                        <p:anim calcmode="lin" valueType="num">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ppt_x"/>
                                              </p:val>
                                            </p:tav>
                                            <p:tav tm="100000">
                                              <p:val>
                                                <p:strVal val="#ppt_x"/>
                                              </p:val>
                                            </p:tav>
                                          </p:tavLst>
                                        </p:anim>
                                        <p:anim calcmode="lin" valueType="num">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2000" fill="hold"/>
                                            <p:tgtEl>
                                              <p:spTgt spid="26"/>
                                            </p:tgtEl>
                                            <p:attrNameLst>
                                              <p:attrName>ppt_x</p:attrName>
                                            </p:attrNameLst>
                                          </p:cBhvr>
                                          <p:tavLst>
                                            <p:tav tm="0">
                                              <p:val>
                                                <p:strVal val="0-#ppt_w/2"/>
                                              </p:val>
                                            </p:tav>
                                            <p:tav tm="100000">
                                              <p:val>
                                                <p:strVal val="#ppt_x"/>
                                              </p:val>
                                            </p:tav>
                                          </p:tavLst>
                                        </p:anim>
                                        <p:anim calcmode="lin" valueType="num">
                                          <p:cBhvr additive="base">
                                            <p:cTn id="3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2317950" y="2920998"/>
            <a:ext cx="5810858" cy="344775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pPr marL="0" lvl="1">
              <a:buSzPct val="95000"/>
            </a:pPr>
            <a:r>
              <a:rPr lang="es-ES" sz="1400" dirty="0">
                <a:solidFill>
                  <a:srgbClr val="293B45"/>
                </a:solidFill>
                <a:latin typeface="Noto Sans" charset="0"/>
                <a:ea typeface="Noto Sans" charset="0"/>
                <a:cs typeface="Noto Sans" charset="0"/>
              </a:rPr>
              <a:t>En los 10 municipios con </a:t>
            </a:r>
            <a:r>
              <a:rPr lang="es-ES" sz="1400" b="1" dirty="0">
                <a:solidFill>
                  <a:srgbClr val="293B45"/>
                </a:solidFill>
                <a:latin typeface="Noto Sans" charset="0"/>
                <a:ea typeface="Noto Sans" charset="0"/>
                <a:cs typeface="Noto Sans" charset="0"/>
              </a:rPr>
              <a:t>las incidencias más altas de diarrea y las peores infraestructuras de agua potable y saneamiento</a:t>
            </a:r>
            <a:r>
              <a:rPr lang="es-ES" sz="1400" dirty="0">
                <a:solidFill>
                  <a:srgbClr val="293B45"/>
                </a:solidFill>
                <a:latin typeface="Noto Sans" charset="0"/>
                <a:ea typeface="Noto Sans" charset="0"/>
                <a:cs typeface="Noto Sans" charset="0"/>
              </a:rPr>
              <a:t>, el proyecto:</a:t>
            </a:r>
          </a:p>
          <a:p>
            <a:pPr marL="0" lvl="1">
              <a:buSzPct val="95000"/>
            </a:pPr>
            <a:endParaRPr lang="es-ES" sz="1200" dirty="0" smtClean="0">
              <a:solidFill>
                <a:srgbClr val="293B45"/>
              </a:solidFill>
              <a:latin typeface="Noto Sans" charset="0"/>
              <a:ea typeface="Noto Sans" charset="0"/>
              <a:cs typeface="Noto Sans" charset="0"/>
            </a:endParaRPr>
          </a:p>
          <a:p>
            <a:pPr marL="285750" lvl="1" indent="-285750">
              <a:buSzPct val="95000"/>
              <a:buFont typeface="Arial" charset="0"/>
              <a:buChar char="•"/>
            </a:pPr>
            <a:r>
              <a:rPr lang="es-ES" sz="1300" dirty="0" smtClean="0">
                <a:solidFill>
                  <a:srgbClr val="293B45"/>
                </a:solidFill>
                <a:latin typeface="Noto Sans" charset="0"/>
                <a:ea typeface="Noto Sans" charset="0"/>
                <a:cs typeface="Noto Sans" charset="0"/>
              </a:rPr>
              <a:t>aumentó </a:t>
            </a:r>
            <a:r>
              <a:rPr lang="es-ES" sz="1300" dirty="0">
                <a:solidFill>
                  <a:srgbClr val="293B45"/>
                </a:solidFill>
                <a:latin typeface="Noto Sans" charset="0"/>
                <a:ea typeface="Noto Sans" charset="0"/>
                <a:cs typeface="Noto Sans" charset="0"/>
              </a:rPr>
              <a:t>el número de personas con acceso a servicios básicos de agua y saneamiento;</a:t>
            </a:r>
          </a:p>
          <a:p>
            <a:pPr marL="285750" lvl="1" indent="-285750">
              <a:buSzPct val="95000"/>
              <a:buFont typeface="Arial" charset="0"/>
              <a:buChar char="•"/>
            </a:pPr>
            <a:r>
              <a:rPr lang="es-ES" sz="1300" dirty="0">
                <a:solidFill>
                  <a:srgbClr val="293B45"/>
                </a:solidFill>
                <a:latin typeface="Noto Sans" charset="0"/>
                <a:ea typeface="Noto Sans" charset="0"/>
                <a:cs typeface="Noto Sans" charset="0"/>
              </a:rPr>
              <a:t>capacitó a agentes de salud comunitarios en materia de control ambiental, higiene y gestión de WASH; </a:t>
            </a:r>
          </a:p>
          <a:p>
            <a:pPr marL="285750" lvl="1" indent="-285750">
              <a:buSzPct val="95000"/>
              <a:buFont typeface="Arial" charset="0"/>
              <a:buChar char="•"/>
            </a:pPr>
            <a:r>
              <a:rPr lang="es-ES" sz="1300" dirty="0">
                <a:solidFill>
                  <a:srgbClr val="293B45"/>
                </a:solidFill>
                <a:latin typeface="Noto Sans" charset="0"/>
                <a:ea typeface="Noto Sans" charset="0"/>
                <a:cs typeface="Noto Sans" charset="0"/>
              </a:rPr>
              <a:t>utilizó tarjetas de calificación e incentivos para mejorar el comportamiento doméstico relativo al saneamiento y la higiene; </a:t>
            </a:r>
          </a:p>
          <a:p>
            <a:pPr marL="285750" lvl="1" indent="-285750">
              <a:buSzPct val="95000"/>
              <a:buFont typeface="Arial" charset="0"/>
              <a:buChar char="•"/>
            </a:pPr>
            <a:r>
              <a:rPr lang="es-ES" sz="1300" dirty="0">
                <a:solidFill>
                  <a:srgbClr val="293B45"/>
                </a:solidFill>
                <a:latin typeface="Noto Sans" charset="0"/>
                <a:ea typeface="Noto Sans" charset="0"/>
                <a:cs typeface="Noto Sans" charset="0"/>
              </a:rPr>
              <a:t>mejoró la supervisión de la calidad del agua y la ordenación de la cuenca fluvial; </a:t>
            </a:r>
          </a:p>
          <a:p>
            <a:pPr marL="285750" lvl="1" indent="-285750">
              <a:buSzPct val="95000"/>
              <a:buFont typeface="Arial" charset="0"/>
              <a:buChar char="•"/>
            </a:pPr>
            <a:r>
              <a:rPr lang="es-ES" sz="1300" dirty="0">
                <a:solidFill>
                  <a:srgbClr val="293B45"/>
                </a:solidFill>
                <a:latin typeface="Noto Sans" charset="0"/>
                <a:ea typeface="Noto Sans" charset="0"/>
                <a:cs typeface="Noto Sans" charset="0"/>
              </a:rPr>
              <a:t>amplió la cobertura de los equipos de salud de la familia; y </a:t>
            </a:r>
          </a:p>
          <a:p>
            <a:pPr marL="285750" lvl="1" indent="-285750">
              <a:buSzPct val="95000"/>
              <a:buFont typeface="Arial" charset="0"/>
              <a:buChar char="•"/>
            </a:pPr>
            <a:r>
              <a:rPr lang="es-ES" sz="1300" dirty="0">
                <a:solidFill>
                  <a:srgbClr val="293B45"/>
                </a:solidFill>
                <a:latin typeface="Noto Sans" charset="0"/>
                <a:ea typeface="Noto Sans" charset="0"/>
                <a:cs typeface="Noto Sans" charset="0"/>
              </a:rPr>
              <a:t>aumentó la inmunización contra el rotavirus en niños menores de 1 año</a:t>
            </a:r>
            <a:r>
              <a:rPr lang="es-ES" sz="1300" dirty="0" smtClean="0">
                <a:solidFill>
                  <a:srgbClr val="293B45"/>
                </a:solidFill>
                <a:latin typeface="Noto Sans" charset="0"/>
                <a:ea typeface="Noto Sans" charset="0"/>
                <a:cs typeface="Noto Sans" charset="0"/>
              </a:rPr>
              <a:t>.</a:t>
            </a:r>
          </a:p>
          <a:p>
            <a:pPr marL="0" lvl="1">
              <a:buSzPct val="95000"/>
            </a:pPr>
            <a:endParaRPr lang="es-ES" sz="1200" dirty="0">
              <a:solidFill>
                <a:srgbClr val="293B45"/>
              </a:solidFill>
              <a:latin typeface="Noto Sans" charset="0"/>
              <a:ea typeface="Noto Sans" charset="0"/>
              <a:cs typeface="Noto Sans" charset="0"/>
            </a:endParaRPr>
          </a:p>
          <a:p>
            <a:pPr marL="285750" indent="-285750">
              <a:buSzPct val="95000"/>
              <a:buFont typeface="Arial" charset="0"/>
              <a:buChar char="•"/>
            </a:pPr>
            <a:endParaRPr lang="en-GB" sz="1450" dirty="0">
              <a:solidFill>
                <a:srgbClr val="293B45"/>
              </a:solidFill>
              <a:latin typeface="Noto Sans" charset="0"/>
              <a:ea typeface="Noto Sans" charset="0"/>
              <a:cs typeface="Noto Sans" charset="0"/>
            </a:endParaRPr>
          </a:p>
        </p:txBody>
      </p:sp>
      <p:sp>
        <p:nvSpPr>
          <p:cNvPr id="20" name="Rounded Rectangle 19"/>
          <p:cNvSpPr/>
          <p:nvPr/>
        </p:nvSpPr>
        <p:spPr>
          <a:xfrm>
            <a:off x="2317950" y="1214302"/>
            <a:ext cx="3829905"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s-ES" sz="1600" dirty="0">
                <a:solidFill>
                  <a:srgbClr val="293B45"/>
                </a:solidFill>
                <a:latin typeface="Noto Sans" charset="0"/>
                <a:ea typeface="Noto Sans" charset="0"/>
                <a:cs typeface="Noto Sans" charset="0"/>
              </a:rPr>
              <a:t>Proyecto multisectorial —</a:t>
            </a:r>
            <a:r>
              <a:rPr lang="es-ES" sz="1600" b="1" dirty="0">
                <a:solidFill>
                  <a:srgbClr val="293B45"/>
                </a:solidFill>
                <a:latin typeface="Noto Sans" charset="0"/>
                <a:ea typeface="Noto Sans" charset="0"/>
                <a:cs typeface="Noto Sans" charset="0"/>
              </a:rPr>
              <a:t>salud, agua, saneamiento, gestión pública y planificación</a:t>
            </a:r>
            <a:r>
              <a:rPr lang="es-ES" sz="1600" dirty="0">
                <a:solidFill>
                  <a:srgbClr val="293B45"/>
                </a:solidFill>
                <a:latin typeface="Noto Sans" charset="0"/>
                <a:ea typeface="Noto Sans" charset="0"/>
                <a:cs typeface="Noto Sans" charset="0"/>
              </a:rPr>
              <a:t>— coordinado por la Secretaría de Financiación</a:t>
            </a:r>
            <a:r>
              <a:rPr lang="es-ES" sz="1600" dirty="0" smtClean="0">
                <a:solidFill>
                  <a:srgbClr val="293B45"/>
                </a:solidFill>
                <a:latin typeface="Noto Sans" charset="0"/>
                <a:ea typeface="Noto Sans" charset="0"/>
                <a:cs typeface="Noto Sans" charset="0"/>
              </a:rPr>
              <a:t>.</a:t>
            </a:r>
            <a:endParaRPr lang="es-ES" sz="1600" dirty="0">
              <a:solidFill>
                <a:srgbClr val="293B45"/>
              </a:solidFill>
              <a:latin typeface="Noto Sans" charset="0"/>
              <a:ea typeface="Noto Sans" charset="0"/>
              <a:cs typeface="Noto Sans" charset="0"/>
            </a:endParaRPr>
          </a:p>
        </p:txBody>
      </p:sp>
      <p:sp>
        <p:nvSpPr>
          <p:cNvPr id="21" name="Rounded Rectangle 20"/>
          <p:cNvSpPr/>
          <p:nvPr/>
        </p:nvSpPr>
        <p:spPr>
          <a:xfrm>
            <a:off x="6249454" y="1214302"/>
            <a:ext cx="1879353"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es-ES" sz="1600" dirty="0">
                <a:solidFill>
                  <a:srgbClr val="293B45"/>
                </a:solidFill>
                <a:latin typeface="Noto Sans" charset="0"/>
                <a:ea typeface="Noto Sans" charset="0"/>
                <a:cs typeface="Noto Sans" charset="0"/>
              </a:rPr>
              <a:t>El Gobierno con el apoyo del Banco Mundial </a:t>
            </a:r>
          </a:p>
        </p:txBody>
      </p:sp>
      <p:sp>
        <p:nvSpPr>
          <p:cNvPr id="19" name="Title 1"/>
          <p:cNvSpPr txBox="1">
            <a:spLocks/>
          </p:cNvSpPr>
          <p:nvPr/>
        </p:nvSpPr>
        <p:spPr>
          <a:xfrm>
            <a:off x="2266095" y="521310"/>
            <a:ext cx="7906605" cy="385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293B45"/>
                </a:solidFill>
                <a:latin typeface="Noto Sans" charset="0"/>
                <a:ea typeface="Noto Sans" charset="0"/>
                <a:cs typeface="Noto Sans" charset="0"/>
              </a:rPr>
              <a:t>Ejemplo: Acción multisectorial en el estado de Bahía (Brasil)</a:t>
            </a:r>
            <a:endParaRPr lang="en-GB" sz="1800" b="1" dirty="0">
              <a:solidFill>
                <a:srgbClr val="293B45"/>
              </a:solidFill>
              <a:latin typeface="Noto Sans" charset="0"/>
              <a:ea typeface="Noto Sans" charset="0"/>
              <a:cs typeface="Noto Sans"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5937" y="4866699"/>
            <a:ext cx="2196663" cy="1536829"/>
          </a:xfrm>
          <a:prstGeom prst="rect">
            <a:avLst/>
          </a:prstGeom>
        </p:spPr>
      </p:pic>
      <p:grpSp>
        <p:nvGrpSpPr>
          <p:cNvPr id="8" name="Group 7"/>
          <p:cNvGrpSpPr/>
          <p:nvPr/>
        </p:nvGrpSpPr>
        <p:grpSpPr>
          <a:xfrm>
            <a:off x="9155896" y="830680"/>
            <a:ext cx="2833656" cy="2193077"/>
            <a:chOff x="9155896" y="830680"/>
            <a:chExt cx="2833656" cy="2193077"/>
          </a:xfrm>
        </p:grpSpPr>
        <p:sp>
          <p:nvSpPr>
            <p:cNvPr id="40" name="Oval 39"/>
            <p:cNvSpPr/>
            <p:nvPr/>
          </p:nvSpPr>
          <p:spPr>
            <a:xfrm>
              <a:off x="9796474" y="830680"/>
              <a:ext cx="2193078" cy="21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5">
              <a:extLst>
                <a:ext uri="{BEBA8EAE-BF5A-486C-A8C5-ECC9F3942E4B}">
                  <a14:imgProps xmlns:a14="http://schemas.microsoft.com/office/drawing/2010/main">
                    <a14:imgLayer r:embed="rId6">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155896" y="1073152"/>
              <a:ext cx="2693204" cy="1870160"/>
            </a:xfrm>
            <a:prstGeom prst="rect">
              <a:avLst/>
            </a:prstGeom>
          </p:spPr>
        </p:pic>
      </p:grpSp>
      <p:grpSp>
        <p:nvGrpSpPr>
          <p:cNvPr id="36" name="Group 35"/>
          <p:cNvGrpSpPr/>
          <p:nvPr/>
        </p:nvGrpSpPr>
        <p:grpSpPr>
          <a:xfrm>
            <a:off x="8497487" y="2332462"/>
            <a:ext cx="2193078" cy="2193076"/>
            <a:chOff x="9701604" y="3140841"/>
            <a:chExt cx="3072709" cy="3072709"/>
          </a:xfrm>
        </p:grpSpPr>
        <p:sp>
          <p:nvSpPr>
            <p:cNvPr id="37" name="Oval 36"/>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17" name="Group 16"/>
          <p:cNvGrpSpPr/>
          <p:nvPr/>
        </p:nvGrpSpPr>
        <p:grpSpPr>
          <a:xfrm>
            <a:off x="-5" y="457202"/>
            <a:ext cx="2240700" cy="449678"/>
            <a:chOff x="-5" y="457202"/>
            <a:chExt cx="2240700" cy="449678"/>
          </a:xfrm>
        </p:grpSpPr>
        <p:sp>
          <p:nvSpPr>
            <p:cNvPr id="22" name="Round Same Side Corner Rectangle 21"/>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18953" t="40909" r="58387" b="51571"/>
            <a:stretch/>
          </p:blipFill>
          <p:spPr>
            <a:xfrm>
              <a:off x="448055" y="551565"/>
              <a:ext cx="1691641" cy="315815"/>
            </a:xfrm>
            <a:prstGeom prst="rect">
              <a:avLst/>
            </a:prstGeom>
          </p:spPr>
        </p:pic>
      </p:grpSp>
    </p:spTree>
    <p:extLst>
      <p:ext uri="{BB962C8B-B14F-4D97-AF65-F5344CB8AC3E}">
        <p14:creationId xmlns:p14="http://schemas.microsoft.com/office/powerpoint/2010/main" val="16157155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50000">
                                          <p:cBhvr additive="base">
                                            <p:cTn id="16"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000" fill="hold"/>
                                            <p:tgtEl>
                                              <p:spTgt spid="20"/>
                                            </p:tgtEl>
                                            <p:attrNameLst>
                                              <p:attrName>ppt_x</p:attrName>
                                            </p:attrNameLst>
                                          </p:cBhvr>
                                          <p:tavLst>
                                            <p:tav tm="0">
                                              <p:val>
                                                <p:strVal val="1+#ppt_w/2"/>
                                              </p:val>
                                            </p:tav>
                                            <p:tav tm="100000">
                                              <p:val>
                                                <p:strVal val="#ppt_x"/>
                                              </p:val>
                                            </p:tav>
                                          </p:tavLst>
                                        </p:anim>
                                        <p:anim calcmode="lin" valueType="num">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0-#ppt_w/2"/>
                                              </p:val>
                                            </p:tav>
                                            <p:tav tm="100000">
                                              <p:val>
                                                <p:strVal val="#ppt_x"/>
                                              </p:val>
                                            </p:tav>
                                          </p:tavLst>
                                        </p:anim>
                                        <p:anim calcmode="lin" valueType="num">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223312" y="1633496"/>
            <a:ext cx="12753954" cy="3674076"/>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31308" y="3195005"/>
            <a:ext cx="7933038" cy="1569660"/>
          </a:xfrm>
          <a:prstGeom prst="rect">
            <a:avLst/>
          </a:prstGeom>
        </p:spPr>
        <p:txBody>
          <a:bodyPr wrap="square">
            <a:spAutoFit/>
          </a:bodyPr>
          <a:lstStyle/>
          <a:p>
            <a:pPr algn="ctr"/>
            <a:r>
              <a:rPr lang="es-ES" sz="1600" b="1" dirty="0">
                <a:solidFill>
                  <a:srgbClr val="293B45"/>
                </a:solidFill>
                <a:latin typeface="Noto Sans" charset="0"/>
                <a:ea typeface="Noto Sans" charset="0"/>
                <a:cs typeface="Noto Sans" charset="0"/>
              </a:rPr>
              <a:t>Pasar a la acción de inmediato </a:t>
            </a:r>
            <a:r>
              <a:rPr lang="es-ES" sz="1600" dirty="0">
                <a:solidFill>
                  <a:srgbClr val="293B45"/>
                </a:solidFill>
                <a:latin typeface="Noto Sans" charset="0"/>
                <a:ea typeface="Noto Sans" charset="0"/>
                <a:cs typeface="Noto Sans" charset="0"/>
              </a:rPr>
              <a:t>a fin de innovar, evaluar y ampliar con rapidez los programas integrados. Entre los puntos de acceso prometedores, se cuentan la localización conjunta de las intervenciones en materia de salud o nutrición infantil y WASH en zonas y comunidades que presentan múltiples vulnerabilidades, así como la integración de las labores de promoción de la higiene y los programas de inmunización sistemática.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3178" t="38642" r="38217" b="50250"/>
          <a:stretch/>
        </p:blipFill>
        <p:spPr>
          <a:xfrm>
            <a:off x="4519194" y="2128423"/>
            <a:ext cx="2967684" cy="996694"/>
          </a:xfrm>
          <a:prstGeom prst="rect">
            <a:avLst/>
          </a:prstGeom>
        </p:spPr>
      </p:pic>
    </p:spTree>
    <p:extLst>
      <p:ext uri="{BB962C8B-B14F-4D97-AF65-F5344CB8AC3E}">
        <p14:creationId xmlns:p14="http://schemas.microsoft.com/office/powerpoint/2010/main" val="195489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p:cNvGrpSpPr/>
          <p:nvPr/>
        </p:nvGrpSpPr>
        <p:grpSpPr>
          <a:xfrm>
            <a:off x="-5" y="457202"/>
            <a:ext cx="2240700" cy="449678"/>
            <a:chOff x="-5" y="457202"/>
            <a:chExt cx="2240700" cy="449678"/>
          </a:xfrm>
        </p:grpSpPr>
        <p:sp>
          <p:nvSpPr>
            <p:cNvPr id="19" name="Round Same Side Corner Rectangle 18"/>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43320" t="39641" r="38269" b="52478"/>
            <a:stretch/>
          </p:blipFill>
          <p:spPr>
            <a:xfrm>
              <a:off x="521208" y="475490"/>
              <a:ext cx="1556782" cy="374902"/>
            </a:xfrm>
            <a:prstGeom prst="rect">
              <a:avLst/>
            </a:prstGeom>
          </p:spPr>
        </p:pic>
      </p:grpSp>
      <p:sp>
        <p:nvSpPr>
          <p:cNvPr id="22" name="Rounded Rectangle 21"/>
          <p:cNvSpPr/>
          <p:nvPr/>
        </p:nvSpPr>
        <p:spPr>
          <a:xfrm>
            <a:off x="-223312" y="1633496"/>
            <a:ext cx="12753954" cy="3674076"/>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92844" y="2208186"/>
            <a:ext cx="7133968" cy="600164"/>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Existen intervenciones que han demostrado ser eficaces.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2061739"/>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2959663"/>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4014106"/>
            <a:ext cx="1032132" cy="691004"/>
          </a:xfrm>
          <a:prstGeom prst="rect">
            <a:avLst/>
          </a:prstGeom>
        </p:spPr>
      </p:pic>
      <p:sp>
        <p:nvSpPr>
          <p:cNvPr id="12" name="Rectangle 11"/>
          <p:cNvSpPr/>
          <p:nvPr/>
        </p:nvSpPr>
        <p:spPr>
          <a:xfrm>
            <a:off x="3492844" y="2683029"/>
            <a:ext cx="7133968" cy="1338828"/>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La iniciativa </a:t>
            </a:r>
            <a:r>
              <a:rPr lang="es-ES" sz="1600" dirty="0" err="1">
                <a:solidFill>
                  <a:srgbClr val="293B45"/>
                </a:solidFill>
                <a:latin typeface="Noto Sans" charset="0"/>
                <a:ea typeface="Noto Sans" charset="0"/>
                <a:cs typeface="Noto Sans" charset="0"/>
              </a:rPr>
              <a:t>Defeat</a:t>
            </a:r>
            <a:r>
              <a:rPr lang="es-ES" sz="1600" dirty="0">
                <a:solidFill>
                  <a:srgbClr val="293B45"/>
                </a:solidFill>
                <a:latin typeface="Noto Sans" charset="0"/>
                <a:ea typeface="Noto Sans" charset="0"/>
                <a:cs typeface="Noto Sans" charset="0"/>
              </a:rPr>
              <a:t> DD, por ejemplo, integra soluciones de prevención y tratamiento de la enfermedad diarreica, como las iniciativas de WASH, vacunación, lactancia materna, sales de rehidratación oral y suplementos de cinc. </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492844" y="3650667"/>
            <a:ext cx="7133968" cy="1092607"/>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es-ES" sz="1600" b="1" dirty="0">
                <a:solidFill>
                  <a:srgbClr val="293B45"/>
                </a:solidFill>
                <a:latin typeface="Noto Sans" charset="0"/>
                <a:ea typeface="Noto Sans" charset="0"/>
                <a:cs typeface="Noto Sans" charset="0"/>
              </a:rPr>
              <a:t>La integración de las intervenciones en materia de WASH con las de salud infantil puede multiplicar enormemente los resultados positivos en términos de salud, al tiempo que reduce los costos.</a:t>
            </a:r>
          </a:p>
        </p:txBody>
      </p:sp>
    </p:spTree>
    <p:extLst>
      <p:ext uri="{BB962C8B-B14F-4D97-AF65-F5344CB8AC3E}">
        <p14:creationId xmlns:p14="http://schemas.microsoft.com/office/powerpoint/2010/main" val="7582997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89" y="-139700"/>
            <a:ext cx="13208000" cy="7429500"/>
          </a:xfrm>
          <a:prstGeom prst="rect">
            <a:avLst/>
          </a:prstGeom>
        </p:spPr>
      </p:pic>
      <p:sp>
        <p:nvSpPr>
          <p:cNvPr id="5" name="Rectangle 4"/>
          <p:cNvSpPr/>
          <p:nvPr/>
        </p:nvSpPr>
        <p:spPr>
          <a:xfrm>
            <a:off x="2323071" y="1130868"/>
            <a:ext cx="7282247" cy="1815882"/>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La ampliación de un paquete integrado de intervenciones en materia de WASH, vacunación contra el rotavirus y nutrición —promoción de la lactancia materna o los suplementos de cinc— hasta alcanzar una cobertura del 100% </a:t>
            </a:r>
            <a:r>
              <a:rPr lang="es-ES" sz="1600" b="1" dirty="0">
                <a:solidFill>
                  <a:srgbClr val="293B45"/>
                </a:solidFill>
                <a:latin typeface="Noto Sans" charset="0"/>
                <a:ea typeface="Noto Sans" charset="0"/>
                <a:cs typeface="Noto Sans" charset="0"/>
              </a:rPr>
              <a:t>podría reducir la morbilidad y la mortalidad </a:t>
            </a:r>
            <a:r>
              <a:rPr lang="es-ES" sz="1600" dirty="0">
                <a:solidFill>
                  <a:srgbClr val="293B45"/>
                </a:solidFill>
                <a:latin typeface="Noto Sans" charset="0"/>
                <a:ea typeface="Noto Sans" charset="0"/>
                <a:cs typeface="Noto Sans" charset="0"/>
              </a:rPr>
              <a:t>debidas a la diarrea y la neumonía </a:t>
            </a:r>
            <a:r>
              <a:rPr lang="es-ES" sz="1600" b="1" dirty="0">
                <a:solidFill>
                  <a:srgbClr val="293B45"/>
                </a:solidFill>
                <a:latin typeface="Noto Sans" charset="0"/>
                <a:ea typeface="Noto Sans" charset="0"/>
                <a:cs typeface="Noto Sans" charset="0"/>
              </a:rPr>
              <a:t>en casi dos tercios (63%) y cerca de la mitad (49%), respectivamente</a:t>
            </a:r>
            <a:r>
              <a:rPr lang="es-ES" sz="1600" dirty="0">
                <a:solidFill>
                  <a:srgbClr val="293B45"/>
                </a:solidFill>
                <a:latin typeface="Noto Sans" charset="0"/>
                <a:ea typeface="Noto Sans" charset="0"/>
                <a:cs typeface="Noto Sans" charset="0"/>
              </a:rPr>
              <a:t> —lo que equivale a </a:t>
            </a:r>
            <a:r>
              <a:rPr lang="es-ES" sz="1600" b="1" dirty="0">
                <a:solidFill>
                  <a:srgbClr val="293B45"/>
                </a:solidFill>
                <a:latin typeface="Noto Sans" charset="0"/>
                <a:ea typeface="Noto Sans" charset="0"/>
                <a:cs typeface="Noto Sans" charset="0"/>
              </a:rPr>
              <a:t>evitar más de 697.000 muertes infantiles</a:t>
            </a:r>
            <a:r>
              <a:rPr lang="es-ES" sz="1600" dirty="0">
                <a:solidFill>
                  <a:srgbClr val="293B45"/>
                </a:solidFill>
                <a:latin typeface="Noto Sans" charset="0"/>
                <a:ea typeface="Noto Sans" charset="0"/>
                <a:cs typeface="Noto Sans" charset="0"/>
              </a:rPr>
              <a:t> al año—.</a:t>
            </a:r>
          </a:p>
        </p:txBody>
      </p:sp>
      <p:sp>
        <p:nvSpPr>
          <p:cNvPr id="8" name="Rectangle 7"/>
          <p:cNvSpPr/>
          <p:nvPr/>
        </p:nvSpPr>
        <p:spPr>
          <a:xfrm>
            <a:off x="2323070" y="3007851"/>
            <a:ext cx="7282247" cy="1815882"/>
          </a:xfrm>
          <a:prstGeom prst="rect">
            <a:avLst/>
          </a:prstGeom>
        </p:spPr>
        <p:txBody>
          <a:bodyPr wrap="square">
            <a:spAutoFit/>
          </a:bodyPr>
          <a:lstStyle/>
          <a:p>
            <a:r>
              <a:rPr lang="es-ES" sz="1600" b="1" dirty="0">
                <a:solidFill>
                  <a:srgbClr val="293B45"/>
                </a:solidFill>
                <a:latin typeface="Noto Sans" charset="0"/>
                <a:ea typeface="Noto Sans" charset="0"/>
                <a:cs typeface="Noto Sans" charset="0"/>
              </a:rPr>
              <a:t>La combinación de las intervenciones en materia de salud y WASH podría tener un efecto multiplicador sustancial</a:t>
            </a:r>
            <a:r>
              <a:rPr lang="es-ES" sz="1600" dirty="0">
                <a:solidFill>
                  <a:srgbClr val="293B45"/>
                </a:solidFill>
                <a:latin typeface="Noto Sans" charset="0"/>
                <a:ea typeface="Noto Sans" charset="0"/>
                <a:cs typeface="Noto Sans" charset="0"/>
              </a:rPr>
              <a:t>. Por ejemplo, la vacunación contra el rotavirus combinada con la promoción de la higiene podría dar lugar a una reducción de la morbilidad infantil de </a:t>
            </a:r>
            <a:r>
              <a:rPr lang="es-ES" sz="1600" b="1" dirty="0">
                <a:solidFill>
                  <a:srgbClr val="293B45"/>
                </a:solidFill>
                <a:latin typeface="Noto Sans" charset="0"/>
                <a:ea typeface="Noto Sans" charset="0"/>
                <a:cs typeface="Noto Sans" charset="0"/>
              </a:rPr>
              <a:t>cerca del doble</a:t>
            </a:r>
            <a:r>
              <a:rPr lang="es-ES" sz="1600" dirty="0">
                <a:solidFill>
                  <a:srgbClr val="293B45"/>
                </a:solidFill>
                <a:latin typeface="Noto Sans" charset="0"/>
                <a:ea typeface="Noto Sans" charset="0"/>
                <a:cs typeface="Noto Sans" charset="0"/>
              </a:rPr>
              <a:t> que la derivada de la vacunación por sí sola, y a una reducción de la mortalidad casi cinco veces superior.</a:t>
            </a:r>
          </a:p>
          <a:p>
            <a:endParaRPr lang="en-GB" sz="1600" dirty="0">
              <a:solidFill>
                <a:srgbClr val="293B45"/>
              </a:solidFill>
              <a:latin typeface="Noto Sans" charset="0"/>
              <a:ea typeface="Noto Sans" charset="0"/>
              <a:cs typeface="Noto Sans" charset="0"/>
            </a:endParaRPr>
          </a:p>
        </p:txBody>
      </p:sp>
      <p:sp>
        <p:nvSpPr>
          <p:cNvPr id="9" name="Rectangle 8"/>
          <p:cNvSpPr/>
          <p:nvPr/>
        </p:nvSpPr>
        <p:spPr>
          <a:xfrm>
            <a:off x="2323069" y="4614764"/>
            <a:ext cx="7282247" cy="1077218"/>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La mejora en el acceso a los servicios de WASH y atención médica de manera simultánea </a:t>
            </a:r>
            <a:r>
              <a:rPr lang="es-ES" sz="1600" b="1" dirty="0">
                <a:solidFill>
                  <a:srgbClr val="293B45"/>
                </a:solidFill>
                <a:latin typeface="Noto Sans" charset="0"/>
                <a:ea typeface="Noto Sans" charset="0"/>
                <a:cs typeface="Noto Sans" charset="0"/>
              </a:rPr>
              <a:t>reduce a la mitad la probabilidad de retraso del crecimiento,</a:t>
            </a:r>
            <a:r>
              <a:rPr lang="es-ES" sz="1600" dirty="0">
                <a:solidFill>
                  <a:srgbClr val="293B45"/>
                </a:solidFill>
                <a:latin typeface="Noto Sans" charset="0"/>
                <a:ea typeface="Noto Sans" charset="0"/>
                <a:cs typeface="Noto Sans" charset="0"/>
              </a:rPr>
              <a:t> en comparación con la mejora de los servicios de WASH exclusivamente.</a:t>
            </a:r>
          </a:p>
        </p:txBody>
      </p:sp>
      <p:grpSp>
        <p:nvGrpSpPr>
          <p:cNvPr id="7" name="Group 6"/>
          <p:cNvGrpSpPr/>
          <p:nvPr/>
        </p:nvGrpSpPr>
        <p:grpSpPr>
          <a:xfrm>
            <a:off x="9783774" y="2786398"/>
            <a:ext cx="2193078" cy="2193076"/>
            <a:chOff x="9701604" y="3140841"/>
            <a:chExt cx="3072709" cy="3072709"/>
          </a:xfrm>
        </p:grpSpPr>
        <p:sp>
          <p:nvSpPr>
            <p:cNvPr id="14" name="Oval 13"/>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6" name="Group 5"/>
          <p:cNvGrpSpPr/>
          <p:nvPr/>
        </p:nvGrpSpPr>
        <p:grpSpPr>
          <a:xfrm>
            <a:off x="9796474" y="830680"/>
            <a:ext cx="2193078" cy="2298502"/>
            <a:chOff x="10257106" y="682041"/>
            <a:chExt cx="3072709" cy="3220420"/>
          </a:xfrm>
        </p:grpSpPr>
        <p:sp>
          <p:nvSpPr>
            <p:cNvPr id="4" name="Oval 3"/>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grpSp>
        <p:nvGrpSpPr>
          <p:cNvPr id="18" name="Group 17"/>
          <p:cNvGrpSpPr/>
          <p:nvPr/>
        </p:nvGrpSpPr>
        <p:grpSpPr>
          <a:xfrm>
            <a:off x="-5" y="457202"/>
            <a:ext cx="2240700" cy="449678"/>
            <a:chOff x="-5" y="457202"/>
            <a:chExt cx="2240700" cy="449678"/>
          </a:xfrm>
        </p:grpSpPr>
        <p:sp>
          <p:nvSpPr>
            <p:cNvPr id="19" name="Round Same Side Corner Rectangle 18"/>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43320" t="39641" r="38269" b="52478"/>
            <a:stretch/>
          </p:blipFill>
          <p:spPr>
            <a:xfrm>
              <a:off x="521208" y="475490"/>
              <a:ext cx="1556782" cy="374902"/>
            </a:xfrm>
            <a:prstGeom prst="rect">
              <a:avLst/>
            </a:prstGeom>
          </p:spPr>
        </p:pic>
      </p:grpSp>
    </p:spTree>
    <p:extLst>
      <p:ext uri="{BB962C8B-B14F-4D97-AF65-F5344CB8AC3E}">
        <p14:creationId xmlns:p14="http://schemas.microsoft.com/office/powerpoint/2010/main" val="4628514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323072" y="1349728"/>
            <a:ext cx="5568778" cy="1077218"/>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Mejora de la selección conjunta de destinatarios de las intervenciones en materia de salud, nutrición y WASH para beneficiar a las </a:t>
            </a:r>
            <a:r>
              <a:rPr lang="es-ES" sz="1600" b="1" dirty="0">
                <a:solidFill>
                  <a:srgbClr val="293B45"/>
                </a:solidFill>
                <a:latin typeface="Noto Sans" charset="0"/>
                <a:ea typeface="Noto Sans" charset="0"/>
                <a:cs typeface="Noto Sans" charset="0"/>
              </a:rPr>
              <a:t>comunidades y zonas geográficas con múltiples vulnerabilidades</a:t>
            </a:r>
            <a:r>
              <a:rPr lang="es-ES" sz="1600" dirty="0">
                <a:solidFill>
                  <a:srgbClr val="293B45"/>
                </a:solidFill>
                <a:latin typeface="Noto Sans" charset="0"/>
                <a:ea typeface="Noto Sans" charset="0"/>
                <a:cs typeface="Noto Sans" charset="0"/>
              </a:rPr>
              <a:t>. </a:t>
            </a:r>
          </a:p>
        </p:txBody>
      </p:sp>
      <p:sp>
        <p:nvSpPr>
          <p:cNvPr id="8" name="Rectangle 7"/>
          <p:cNvSpPr/>
          <p:nvPr/>
        </p:nvSpPr>
        <p:spPr>
          <a:xfrm>
            <a:off x="2323071" y="2469644"/>
            <a:ext cx="6928022" cy="1323439"/>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Los resultados del Banco Mundial en Indonesia y Mozambique revelan que existen más probabilidades de que los niños sufran retraso del crecimiento o afronten un mayor riesgo de mortalidad debida a enfermedades diarreicas cuando están sometidos a </a:t>
            </a:r>
            <a:r>
              <a:rPr lang="es-ES" sz="1600" b="1" dirty="0">
                <a:solidFill>
                  <a:srgbClr val="293B45"/>
                </a:solidFill>
                <a:latin typeface="Noto Sans" charset="0"/>
                <a:ea typeface="Noto Sans" charset="0"/>
                <a:cs typeface="Noto Sans" charset="0"/>
              </a:rPr>
              <a:t>múltiples factores de exposición y susceptibilidad</a:t>
            </a:r>
            <a:r>
              <a:rPr lang="es-ES" sz="1600" dirty="0">
                <a:solidFill>
                  <a:srgbClr val="293B45"/>
                </a:solidFill>
                <a:latin typeface="Noto Sans" charset="0"/>
                <a:ea typeface="Noto Sans" charset="0"/>
                <a:cs typeface="Noto Sans" charset="0"/>
              </a:rPr>
              <a:t>.</a:t>
            </a:r>
            <a:endParaRPr lang="es-ES" sz="1600" b="1" dirty="0">
              <a:solidFill>
                <a:srgbClr val="293B45"/>
              </a:solidFill>
              <a:latin typeface="Noto Sans" charset="0"/>
              <a:ea typeface="Noto Sans" charset="0"/>
              <a:cs typeface="Noto Sans" charset="0"/>
            </a:endParaRPr>
          </a:p>
        </p:txBody>
      </p:sp>
      <p:sp>
        <p:nvSpPr>
          <p:cNvPr id="9" name="Rectangle 8"/>
          <p:cNvSpPr/>
          <p:nvPr/>
        </p:nvSpPr>
        <p:spPr>
          <a:xfrm>
            <a:off x="2323070" y="3890724"/>
            <a:ext cx="5832390" cy="1077218"/>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El Banco Mundial insta a los encargados de la adopción de decisiones a que </a:t>
            </a:r>
            <a:r>
              <a:rPr lang="es-ES" sz="1600" b="1" dirty="0">
                <a:solidFill>
                  <a:srgbClr val="293B45"/>
                </a:solidFill>
                <a:latin typeface="Noto Sans" charset="0"/>
                <a:ea typeface="Noto Sans" charset="0"/>
                <a:cs typeface="Noto Sans" charset="0"/>
              </a:rPr>
              <a:t>se sirvan de la cartografía geoespacial</a:t>
            </a:r>
            <a:r>
              <a:rPr lang="es-ES" sz="1600" dirty="0">
                <a:solidFill>
                  <a:srgbClr val="293B45"/>
                </a:solidFill>
                <a:latin typeface="Noto Sans" charset="0"/>
                <a:ea typeface="Noto Sans" charset="0"/>
                <a:cs typeface="Noto Sans" charset="0"/>
              </a:rPr>
              <a:t> para priorizar y dirigir las intervenciones.</a:t>
            </a:r>
          </a:p>
          <a:p>
            <a:endParaRPr lang="en-GB" sz="1600" dirty="0">
              <a:solidFill>
                <a:srgbClr val="293B45"/>
              </a:solidFill>
              <a:latin typeface="Noto Sans" charset="0"/>
              <a:ea typeface="Noto Sans" charset="0"/>
              <a:cs typeface="Noto Sans" charset="0"/>
            </a:endParaRPr>
          </a:p>
        </p:txBody>
      </p:sp>
      <p:sp>
        <p:nvSpPr>
          <p:cNvPr id="14" name="Title 1"/>
          <p:cNvSpPr txBox="1">
            <a:spLocks/>
          </p:cNvSpPr>
          <p:nvPr/>
        </p:nvSpPr>
        <p:spPr>
          <a:xfrm>
            <a:off x="232307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293B45"/>
                </a:solidFill>
                <a:latin typeface="Noto Sans" charset="0"/>
                <a:ea typeface="Noto Sans" charset="0"/>
                <a:cs typeface="Noto Sans" charset="0"/>
              </a:rPr>
              <a:t>La localización conjunta: un punto de acceso</a:t>
            </a:r>
            <a:endParaRPr lang="en-GB" sz="1800" b="1" dirty="0">
              <a:solidFill>
                <a:srgbClr val="293B45"/>
              </a:solidFill>
              <a:latin typeface="Noto Sans" charset="0"/>
              <a:ea typeface="Noto Sans" charset="0"/>
              <a:cs typeface="Noto Sans" charset="0"/>
            </a:endParaRPr>
          </a:p>
        </p:txBody>
      </p:sp>
      <p:grpSp>
        <p:nvGrpSpPr>
          <p:cNvPr id="10" name="Group 9"/>
          <p:cNvGrpSpPr/>
          <p:nvPr/>
        </p:nvGrpSpPr>
        <p:grpSpPr>
          <a:xfrm>
            <a:off x="-5" y="457202"/>
            <a:ext cx="2240700" cy="449678"/>
            <a:chOff x="-5" y="457202"/>
            <a:chExt cx="2240700" cy="449678"/>
          </a:xfrm>
        </p:grpSpPr>
        <p:sp>
          <p:nvSpPr>
            <p:cNvPr id="13" name="Round Same Side Corner Rectangle 12"/>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3320" t="39641" r="38269" b="52478"/>
            <a:stretch/>
          </p:blipFill>
          <p:spPr>
            <a:xfrm>
              <a:off x="521208" y="475490"/>
              <a:ext cx="1556782" cy="374902"/>
            </a:xfrm>
            <a:prstGeom prst="rect">
              <a:avLst/>
            </a:prstGeom>
          </p:spPr>
        </p:pic>
      </p:grpSp>
    </p:spTree>
    <p:extLst>
      <p:ext uri="{BB962C8B-B14F-4D97-AF65-F5344CB8AC3E}">
        <p14:creationId xmlns:p14="http://schemas.microsoft.com/office/powerpoint/2010/main" val="20348375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p:nvPr>
        </p:nvSpPr>
        <p:spPr>
          <a:xfrm>
            <a:off x="2369435" y="35714"/>
            <a:ext cx="10515600" cy="1325563"/>
          </a:xfrm>
        </p:spPr>
        <p:txBody>
          <a:bodyPr>
            <a:normAutofit/>
          </a:bodyPr>
          <a:lstStyle/>
          <a:p>
            <a:r>
              <a:rPr lang="es-ES" sz="1800" b="1" dirty="0">
                <a:solidFill>
                  <a:srgbClr val="293B45"/>
                </a:solidFill>
                <a:latin typeface="Noto Sans" charset="0"/>
                <a:ea typeface="Noto Sans" charset="0"/>
                <a:cs typeface="Noto Sans" charset="0"/>
              </a:rPr>
              <a:t>Combatir la desnutrición mediante la integración</a:t>
            </a:r>
            <a:endParaRPr lang="en-GB" sz="1800" b="1" dirty="0">
              <a:solidFill>
                <a:srgbClr val="293B45"/>
              </a:solidFill>
              <a:latin typeface="Noto Sans" charset="0"/>
              <a:ea typeface="Noto Sans" charset="0"/>
              <a:cs typeface="Noto Sans" charset="0"/>
            </a:endParaRPr>
          </a:p>
        </p:txBody>
      </p:sp>
      <p:grpSp>
        <p:nvGrpSpPr>
          <p:cNvPr id="51" name="Group 50"/>
          <p:cNvGrpSpPr/>
          <p:nvPr/>
        </p:nvGrpSpPr>
        <p:grpSpPr>
          <a:xfrm>
            <a:off x="6393644" y="1078495"/>
            <a:ext cx="2595364" cy="2654561"/>
            <a:chOff x="5745944" y="1078495"/>
            <a:chExt cx="2595364" cy="2654561"/>
          </a:xfrm>
        </p:grpSpPr>
        <p:grpSp>
          <p:nvGrpSpPr>
            <p:cNvPr id="39" name="Group 38"/>
            <p:cNvGrpSpPr/>
            <p:nvPr/>
          </p:nvGrpSpPr>
          <p:grpSpPr>
            <a:xfrm>
              <a:off x="5745944" y="1078495"/>
              <a:ext cx="2595364" cy="2654561"/>
              <a:chOff x="5745944" y="1078495"/>
              <a:chExt cx="2595364" cy="2654561"/>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944" y="1078495"/>
                <a:ext cx="2595364" cy="2654561"/>
              </a:xfrm>
              <a:prstGeom prst="rect">
                <a:avLst/>
              </a:prstGeom>
            </p:spPr>
          </p:pic>
          <p:sp>
            <p:nvSpPr>
              <p:cNvPr id="35" name="Rectangle 34"/>
              <p:cNvSpPr/>
              <p:nvPr/>
            </p:nvSpPr>
            <p:spPr>
              <a:xfrm>
                <a:off x="6484484" y="2053181"/>
                <a:ext cx="1483532" cy="1077218"/>
              </a:xfrm>
              <a:prstGeom prst="rect">
                <a:avLst/>
              </a:prstGeom>
            </p:spPr>
            <p:txBody>
              <a:bodyPr wrap="square">
                <a:spAutoFit/>
              </a:bodyPr>
              <a:lstStyle/>
              <a:p>
                <a:r>
                  <a:rPr lang="es-ES" sz="1600" b="1" dirty="0">
                    <a:solidFill>
                      <a:srgbClr val="293B45"/>
                    </a:solidFill>
                    <a:latin typeface="Noto Sans" charset="0"/>
                    <a:ea typeface="Noto Sans" charset="0"/>
                    <a:cs typeface="Noto Sans" charset="0"/>
                  </a:rPr>
                  <a:t>Priorizar al grupo de las madres y los </a:t>
                </a:r>
                <a:r>
                  <a:rPr lang="es-ES" sz="1600" b="1" dirty="0" smtClean="0">
                    <a:solidFill>
                      <a:srgbClr val="293B45"/>
                    </a:solidFill>
                    <a:latin typeface="Noto Sans" charset="0"/>
                    <a:ea typeface="Noto Sans" charset="0"/>
                    <a:cs typeface="Noto Sans" charset="0"/>
                  </a:rPr>
                  <a:t>lactantes</a:t>
                </a:r>
                <a:endParaRPr lang="es-ES" sz="1600" b="1" dirty="0">
                  <a:solidFill>
                    <a:srgbClr val="293B45"/>
                  </a:solidFill>
                  <a:latin typeface="Noto Sans" charset="0"/>
                  <a:ea typeface="Noto Sans" charset="0"/>
                  <a:cs typeface="Noto Sans" charset="0"/>
                </a:endParaRP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207" y="1455783"/>
              <a:ext cx="711833" cy="1936507"/>
            </a:xfrm>
            <a:prstGeom prst="rect">
              <a:avLst/>
            </a:prstGeom>
          </p:spPr>
        </p:pic>
      </p:grpSp>
      <p:grpSp>
        <p:nvGrpSpPr>
          <p:cNvPr id="50" name="Group 49"/>
          <p:cNvGrpSpPr/>
          <p:nvPr/>
        </p:nvGrpSpPr>
        <p:grpSpPr>
          <a:xfrm>
            <a:off x="3734737" y="1088889"/>
            <a:ext cx="2598480" cy="2654561"/>
            <a:chOff x="3087037" y="1088889"/>
            <a:chExt cx="2598480" cy="2654561"/>
          </a:xfrm>
        </p:grpSpPr>
        <p:grpSp>
          <p:nvGrpSpPr>
            <p:cNvPr id="40" name="Group 39"/>
            <p:cNvGrpSpPr/>
            <p:nvPr/>
          </p:nvGrpSpPr>
          <p:grpSpPr>
            <a:xfrm>
              <a:off x="3087037" y="1088889"/>
              <a:ext cx="2598480" cy="2654561"/>
              <a:chOff x="3087037" y="1088889"/>
              <a:chExt cx="2598480" cy="2654561"/>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037" y="1088889"/>
                <a:ext cx="2598480" cy="2654561"/>
              </a:xfrm>
              <a:prstGeom prst="rect">
                <a:avLst/>
              </a:prstGeom>
            </p:spPr>
          </p:pic>
          <p:sp>
            <p:nvSpPr>
              <p:cNvPr id="34" name="Rectangle 33"/>
              <p:cNvSpPr/>
              <p:nvPr/>
            </p:nvSpPr>
            <p:spPr>
              <a:xfrm>
                <a:off x="3578036" y="2393908"/>
                <a:ext cx="1420723" cy="830997"/>
              </a:xfrm>
              <a:prstGeom prst="rect">
                <a:avLst/>
              </a:prstGeom>
            </p:spPr>
            <p:txBody>
              <a:bodyPr wrap="square">
                <a:spAutoFit/>
              </a:bodyPr>
              <a:lstStyle/>
              <a:p>
                <a:r>
                  <a:rPr lang="es-ES" sz="1600" b="1" dirty="0">
                    <a:solidFill>
                      <a:srgbClr val="293B45"/>
                    </a:solidFill>
                    <a:latin typeface="Noto Sans" charset="0"/>
                    <a:ea typeface="Noto Sans" charset="0"/>
                    <a:cs typeface="Noto Sans" charset="0"/>
                  </a:rPr>
                  <a:t>Establecer un entorno </a:t>
                </a:r>
                <a:r>
                  <a:rPr lang="es-ES" sz="1600" b="1" dirty="0" smtClean="0">
                    <a:solidFill>
                      <a:srgbClr val="293B45"/>
                    </a:solidFill>
                    <a:latin typeface="Noto Sans" charset="0"/>
                    <a:ea typeface="Noto Sans" charset="0"/>
                    <a:cs typeface="Noto Sans" charset="0"/>
                  </a:rPr>
                  <a:t>propicio </a:t>
                </a:r>
                <a:endParaRPr lang="es-ES" sz="1600" b="1" dirty="0">
                  <a:solidFill>
                    <a:srgbClr val="293B45"/>
                  </a:solidFill>
                  <a:latin typeface="Noto Sans" charset="0"/>
                  <a:ea typeface="Noto Sans" charset="0"/>
                  <a:cs typeface="Noto Sans" charset="0"/>
                </a:endParaRPr>
              </a:p>
            </p:txBody>
          </p:sp>
        </p:grpSp>
        <p:pic>
          <p:nvPicPr>
            <p:cNvPr id="44" name="Picture 43"/>
            <p:cNvPicPr>
              <a:picLocks noChangeAspect="1"/>
            </p:cNvPicPr>
            <p:nvPr/>
          </p:nvPicPr>
          <p:blipFill rotWithShape="1">
            <a:blip r:embed="rId7">
              <a:extLst>
                <a:ext uri="{28A0092B-C50C-407E-A947-70E740481C1C}">
                  <a14:useLocalDpi xmlns:a14="http://schemas.microsoft.com/office/drawing/2010/main" val="0"/>
                </a:ext>
              </a:extLst>
            </a:blip>
            <a:srcRect l="702" t="-135" r="22927" b="135"/>
            <a:stretch/>
          </p:blipFill>
          <p:spPr>
            <a:xfrm rot="712231">
              <a:off x="4626893" y="1573281"/>
              <a:ext cx="1030012" cy="1474671"/>
            </a:xfrm>
            <a:prstGeom prst="rect">
              <a:avLst/>
            </a:prstGeom>
          </p:spPr>
        </p:pic>
      </p:grpSp>
      <p:grpSp>
        <p:nvGrpSpPr>
          <p:cNvPr id="53" name="Group 52"/>
          <p:cNvGrpSpPr/>
          <p:nvPr/>
        </p:nvGrpSpPr>
        <p:grpSpPr>
          <a:xfrm>
            <a:off x="4678734" y="3827562"/>
            <a:ext cx="3386747" cy="2651445"/>
            <a:chOff x="4037823" y="4000613"/>
            <a:chExt cx="3386747" cy="2651445"/>
          </a:xfrm>
        </p:grpSpPr>
        <p:grpSp>
          <p:nvGrpSpPr>
            <p:cNvPr id="42" name="Group 41"/>
            <p:cNvGrpSpPr/>
            <p:nvPr/>
          </p:nvGrpSpPr>
          <p:grpSpPr>
            <a:xfrm>
              <a:off x="4037823" y="4000613"/>
              <a:ext cx="3386747" cy="2651445"/>
              <a:chOff x="4037823" y="4000613"/>
              <a:chExt cx="3386747" cy="2651445"/>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7823" y="4000613"/>
                <a:ext cx="3386747" cy="2651445"/>
              </a:xfrm>
              <a:prstGeom prst="rect">
                <a:avLst/>
              </a:prstGeom>
            </p:spPr>
          </p:pic>
          <p:sp>
            <p:nvSpPr>
              <p:cNvPr id="38" name="Rectangle 37"/>
              <p:cNvSpPr/>
              <p:nvPr/>
            </p:nvSpPr>
            <p:spPr>
              <a:xfrm>
                <a:off x="4493323" y="5410428"/>
                <a:ext cx="2436998" cy="1015663"/>
              </a:xfrm>
              <a:prstGeom prst="rect">
                <a:avLst/>
              </a:prstGeom>
            </p:spPr>
            <p:txBody>
              <a:bodyPr wrap="square">
                <a:spAutoFit/>
              </a:bodyPr>
              <a:lstStyle/>
              <a:p>
                <a:pPr algn="ctr"/>
                <a:r>
                  <a:rPr lang="es-ES" sz="1500" b="1" dirty="0">
                    <a:solidFill>
                      <a:srgbClr val="293B45"/>
                    </a:solidFill>
                    <a:latin typeface="Noto Sans" charset="0"/>
                    <a:ea typeface="Noto Sans" charset="0"/>
                    <a:cs typeface="Noto Sans" charset="0"/>
                  </a:rPr>
                  <a:t>Garantizar que todos los centros de salud y escuelas disponen de instalaciones de WASH</a:t>
                </a:r>
                <a:endParaRPr lang="en-GB" sz="1500" b="1" dirty="0">
                  <a:solidFill>
                    <a:srgbClr val="293B45"/>
                  </a:solidFill>
                  <a:latin typeface="Noto Sans" charset="0"/>
                  <a:ea typeface="Noto Sans" charset="0"/>
                  <a:cs typeface="Noto Sans" charset="0"/>
                </a:endParaRPr>
              </a:p>
            </p:txBody>
          </p:sp>
        </p:grpSp>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8759" y="4415174"/>
              <a:ext cx="1328685" cy="929571"/>
            </a:xfrm>
            <a:prstGeom prst="rect">
              <a:avLst/>
            </a:prstGeom>
          </p:spPr>
        </p:pic>
      </p:grpSp>
      <p:grpSp>
        <p:nvGrpSpPr>
          <p:cNvPr id="49" name="Group 48"/>
          <p:cNvGrpSpPr/>
          <p:nvPr/>
        </p:nvGrpSpPr>
        <p:grpSpPr>
          <a:xfrm>
            <a:off x="3569570" y="3235299"/>
            <a:ext cx="2765849" cy="2592247"/>
            <a:chOff x="2921870" y="3235299"/>
            <a:chExt cx="2765849" cy="2592247"/>
          </a:xfrm>
        </p:grpSpPr>
        <p:grpSp>
          <p:nvGrpSpPr>
            <p:cNvPr id="41" name="Group 40"/>
            <p:cNvGrpSpPr/>
            <p:nvPr/>
          </p:nvGrpSpPr>
          <p:grpSpPr>
            <a:xfrm>
              <a:off x="3042504" y="3235299"/>
              <a:ext cx="2645215" cy="2592247"/>
              <a:chOff x="3042504" y="3235299"/>
              <a:chExt cx="2645215" cy="2592247"/>
            </a:xfrm>
          </p:grpSpPr>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2504" y="3235299"/>
                <a:ext cx="2645215" cy="2592247"/>
              </a:xfrm>
              <a:prstGeom prst="rect">
                <a:avLst/>
              </a:prstGeom>
            </p:spPr>
          </p:pic>
          <p:sp>
            <p:nvSpPr>
              <p:cNvPr id="36" name="Rectangle 35"/>
              <p:cNvSpPr/>
              <p:nvPr/>
            </p:nvSpPr>
            <p:spPr>
              <a:xfrm>
                <a:off x="3202130" y="3581808"/>
                <a:ext cx="1968074" cy="830997"/>
              </a:xfrm>
              <a:prstGeom prst="rect">
                <a:avLst/>
              </a:prstGeom>
            </p:spPr>
            <p:txBody>
              <a:bodyPr wrap="square">
                <a:spAutoFit/>
              </a:bodyPr>
              <a:lstStyle/>
              <a:p>
                <a:r>
                  <a:rPr lang="es-ES" sz="1600" b="1" dirty="0">
                    <a:solidFill>
                      <a:srgbClr val="293B45"/>
                    </a:solidFill>
                    <a:latin typeface="Noto Sans" charset="0"/>
                    <a:ea typeface="Noto Sans" charset="0"/>
                    <a:cs typeface="Noto Sans" charset="0"/>
                  </a:rPr>
                  <a:t>Promover prácticas de higiene integral</a:t>
                </a:r>
                <a:endParaRPr lang="en-GB" sz="1600" b="1" dirty="0">
                  <a:solidFill>
                    <a:srgbClr val="293B45"/>
                  </a:solidFill>
                  <a:latin typeface="Noto Sans" charset="0"/>
                  <a:ea typeface="Noto Sans" charset="0"/>
                  <a:cs typeface="Noto Sans" charset="0"/>
                </a:endParaRPr>
              </a:p>
            </p:txBody>
          </p:sp>
        </p:grpSp>
        <p:pic>
          <p:nvPicPr>
            <p:cNvPr id="46" name="Picture 45"/>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89862" l="9920" r="93920"/>
                      </a14:imgEffect>
                    </a14:imgLayer>
                  </a14:imgProps>
                </a:ext>
                <a:ext uri="{28A0092B-C50C-407E-A947-70E740481C1C}">
                  <a14:useLocalDpi xmlns:a14="http://schemas.microsoft.com/office/drawing/2010/main" val="0"/>
                </a:ext>
              </a:extLst>
            </a:blip>
            <a:srcRect t="12777"/>
            <a:stretch/>
          </p:blipFill>
          <p:spPr>
            <a:xfrm>
              <a:off x="2921870" y="4546274"/>
              <a:ext cx="1768591" cy="1071198"/>
            </a:xfrm>
            <a:prstGeom prst="rect">
              <a:avLst/>
            </a:prstGeom>
          </p:spPr>
        </p:pic>
      </p:grpSp>
      <p:grpSp>
        <p:nvGrpSpPr>
          <p:cNvPr id="52" name="Group 51"/>
          <p:cNvGrpSpPr/>
          <p:nvPr/>
        </p:nvGrpSpPr>
        <p:grpSpPr>
          <a:xfrm>
            <a:off x="6393357" y="3224905"/>
            <a:ext cx="2663908" cy="2592247"/>
            <a:chOff x="5745657" y="3224905"/>
            <a:chExt cx="2663908" cy="2592247"/>
          </a:xfrm>
        </p:grpSpPr>
        <p:grpSp>
          <p:nvGrpSpPr>
            <p:cNvPr id="43" name="Group 42"/>
            <p:cNvGrpSpPr/>
            <p:nvPr/>
          </p:nvGrpSpPr>
          <p:grpSpPr>
            <a:xfrm>
              <a:off x="5745657" y="3224905"/>
              <a:ext cx="2663908" cy="2592247"/>
              <a:chOff x="5745657" y="3224905"/>
              <a:chExt cx="2663908" cy="2592247"/>
            </a:xfrm>
          </p:grpSpPr>
          <p:pic>
            <p:nvPicPr>
              <p:cNvPr id="28" name="Pictur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45657" y="3224905"/>
                <a:ext cx="2663908" cy="2592247"/>
              </a:xfrm>
              <a:prstGeom prst="rect">
                <a:avLst/>
              </a:prstGeom>
            </p:spPr>
          </p:pic>
          <p:sp>
            <p:nvSpPr>
              <p:cNvPr id="37" name="Rectangle 36"/>
              <p:cNvSpPr/>
              <p:nvPr/>
            </p:nvSpPr>
            <p:spPr>
              <a:xfrm>
                <a:off x="6472465" y="3571029"/>
                <a:ext cx="1787566" cy="1077218"/>
              </a:xfrm>
              <a:prstGeom prst="rect">
                <a:avLst/>
              </a:prstGeom>
            </p:spPr>
            <p:txBody>
              <a:bodyPr wrap="square">
                <a:spAutoFit/>
              </a:bodyPr>
              <a:lstStyle/>
              <a:p>
                <a:pPr algn="r"/>
                <a:r>
                  <a:rPr lang="es-ES" sz="1600" b="1" dirty="0">
                    <a:solidFill>
                      <a:srgbClr val="293B45"/>
                    </a:solidFill>
                    <a:latin typeface="Noto Sans" charset="0"/>
                    <a:ea typeface="Noto Sans" charset="0"/>
                    <a:cs typeface="Noto Sans" charset="0"/>
                  </a:rPr>
                  <a:t>Seleccionar las mismas zonas geográficas destinatarias.</a:t>
                </a:r>
              </a:p>
            </p:txBody>
          </p:sp>
        </p:grpSp>
        <p:pic>
          <p:nvPicPr>
            <p:cNvPr id="47" name="Picture 46"/>
            <p:cNvPicPr>
              <a:picLocks noChangeAspect="1"/>
            </p:cNvPicPr>
            <p:nvPr/>
          </p:nvPicPr>
          <p:blipFill rotWithShape="1">
            <a:blip r:embed="rId14">
              <a:extLst>
                <a:ext uri="{28A0092B-C50C-407E-A947-70E740481C1C}">
                  <a14:useLocalDpi xmlns:a14="http://schemas.microsoft.com/office/drawing/2010/main" val="0"/>
                </a:ext>
              </a:extLst>
            </a:blip>
            <a:srcRect r="53486" b="21592"/>
            <a:stretch/>
          </p:blipFill>
          <p:spPr>
            <a:xfrm>
              <a:off x="7165769" y="4678549"/>
              <a:ext cx="620826" cy="588667"/>
            </a:xfrm>
            <a:prstGeom prst="rect">
              <a:avLst/>
            </a:prstGeom>
          </p:spPr>
        </p:pic>
      </p:grpSp>
      <p:grpSp>
        <p:nvGrpSpPr>
          <p:cNvPr id="48" name="Group 47"/>
          <p:cNvGrpSpPr/>
          <p:nvPr/>
        </p:nvGrpSpPr>
        <p:grpSpPr>
          <a:xfrm>
            <a:off x="-5" y="457202"/>
            <a:ext cx="2240700" cy="449678"/>
            <a:chOff x="-5" y="457202"/>
            <a:chExt cx="2240700" cy="449678"/>
          </a:xfrm>
        </p:grpSpPr>
        <p:sp>
          <p:nvSpPr>
            <p:cNvPr id="54" name="Round Same Side Corner Rectangle 53"/>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15">
              <a:extLst>
                <a:ext uri="{28A0092B-C50C-407E-A947-70E740481C1C}">
                  <a14:useLocalDpi xmlns:a14="http://schemas.microsoft.com/office/drawing/2010/main" val="0"/>
                </a:ext>
              </a:extLst>
            </a:blip>
            <a:srcRect l="43320" t="39641" r="38269" b="52478"/>
            <a:stretch/>
          </p:blipFill>
          <p:spPr>
            <a:xfrm>
              <a:off x="521208" y="475490"/>
              <a:ext cx="1556782" cy="374902"/>
            </a:xfrm>
            <a:prstGeom prst="rect">
              <a:avLst/>
            </a:prstGeom>
          </p:spPr>
        </p:pic>
      </p:grpSp>
    </p:spTree>
    <p:extLst>
      <p:ext uri="{BB962C8B-B14F-4D97-AF65-F5344CB8AC3E}">
        <p14:creationId xmlns:p14="http://schemas.microsoft.com/office/powerpoint/2010/main" val="1637608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50000">
                                          <p:cBhvr additive="base">
                                            <p:cTn id="7" dur="10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14:presetBounceEnd="50000">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14:bounceEnd="50000">
                                          <p:cBhvr additive="base">
                                            <p:cTn id="13" dur="10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14:presetBounceEnd="50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50000">
                                          <p:cBhvr additive="base">
                                            <p:cTn id="19" dur="10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0000">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14:bounceEnd="50000">
                                          <p:cBhvr additive="base">
                                            <p:cTn id="25" dur="1000" fill="hold"/>
                                            <p:tgtEl>
                                              <p:spTgt spid="52"/>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14:presetBounceEnd="50000">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14:bounceEnd="50000">
                                          <p:cBhvr additive="base">
                                            <p:cTn id="31"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14:presetBounceEnd="50000">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14:bounceEnd="50000">
                                          <p:cBhvr additive="base">
                                            <p:cTn id="37" dur="1000" fill="hold"/>
                                            <p:tgtEl>
                                              <p:spTgt spid="49"/>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fill="hold"/>
                                            <p:tgtEl>
                                              <p:spTgt spid="50"/>
                                            </p:tgtEl>
                                            <p:attrNameLst>
                                              <p:attrName>ppt_x</p:attrName>
                                            </p:attrNameLst>
                                          </p:cBhvr>
                                          <p:tavLst>
                                            <p:tav tm="0">
                                              <p:val>
                                                <p:strVal val="0-#ppt_w/2"/>
                                              </p:val>
                                            </p:tav>
                                            <p:tav tm="100000">
                                              <p:val>
                                                <p:strVal val="#ppt_x"/>
                                              </p:val>
                                            </p:tav>
                                          </p:tavLst>
                                        </p:anim>
                                        <p:anim calcmode="lin" valueType="num">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fill="hold"/>
                                            <p:tgtEl>
                                              <p:spTgt spid="51"/>
                                            </p:tgtEl>
                                            <p:attrNameLst>
                                              <p:attrName>ppt_x</p:attrName>
                                            </p:attrNameLst>
                                          </p:cBhvr>
                                          <p:tavLst>
                                            <p:tav tm="0">
                                              <p:val>
                                                <p:strVal val="1+#ppt_w/2"/>
                                              </p:val>
                                            </p:tav>
                                            <p:tav tm="100000">
                                              <p:val>
                                                <p:strVal val="#ppt_x"/>
                                              </p:val>
                                            </p:tav>
                                          </p:tavLst>
                                        </p:anim>
                                        <p:anim calcmode="lin" valueType="num">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1000" fill="hold"/>
                                            <p:tgtEl>
                                              <p:spTgt spid="52"/>
                                            </p:tgtEl>
                                            <p:attrNameLst>
                                              <p:attrName>ppt_x</p:attrName>
                                            </p:attrNameLst>
                                          </p:cBhvr>
                                          <p:tavLst>
                                            <p:tav tm="0">
                                              <p:val>
                                                <p:strVal val="1+#ppt_w/2"/>
                                              </p:val>
                                            </p:tav>
                                            <p:tav tm="100000">
                                              <p:val>
                                                <p:strVal val="#ppt_x"/>
                                              </p:val>
                                            </p:tav>
                                          </p:tavLst>
                                        </p:anim>
                                        <p:anim calcmode="lin" valueType="num">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ppt_x"/>
                                              </p:val>
                                            </p:tav>
                                            <p:tav tm="100000">
                                              <p:val>
                                                <p:strVal val="#ppt_x"/>
                                              </p:val>
                                            </p:tav>
                                          </p:tavLst>
                                        </p:anim>
                                        <p:anim calcmode="lin" valueType="num">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1000" fill="hold"/>
                                            <p:tgtEl>
                                              <p:spTgt spid="49"/>
                                            </p:tgtEl>
                                            <p:attrNameLst>
                                              <p:attrName>ppt_x</p:attrName>
                                            </p:attrNameLst>
                                          </p:cBhvr>
                                          <p:tavLst>
                                            <p:tav tm="0">
                                              <p:val>
                                                <p:strVal val="0-#ppt_w/2"/>
                                              </p:val>
                                            </p:tav>
                                            <p:tav tm="100000">
                                              <p:val>
                                                <p:strVal val="#ppt_x"/>
                                              </p:val>
                                            </p:tav>
                                          </p:tavLst>
                                        </p:anim>
                                        <p:anim calcmode="lin" valueType="num">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p:nvPr>
        </p:nvSpPr>
        <p:spPr>
          <a:xfrm>
            <a:off x="2369435" y="23014"/>
            <a:ext cx="10515600" cy="1325563"/>
          </a:xfrm>
        </p:spPr>
        <p:txBody>
          <a:bodyPr>
            <a:normAutofit/>
          </a:bodyPr>
          <a:lstStyle/>
          <a:p>
            <a:r>
              <a:rPr lang="es-ES" sz="1800" b="1" dirty="0">
                <a:solidFill>
                  <a:srgbClr val="293B45"/>
                </a:solidFill>
                <a:latin typeface="Noto Sans" charset="0"/>
                <a:ea typeface="Noto Sans" charset="0"/>
                <a:cs typeface="Noto Sans" charset="0"/>
              </a:rPr>
              <a:t>Integración de la promoción de la higiene y los programas de </a:t>
            </a:r>
            <a:r>
              <a:rPr lang="es-ES" sz="1800" b="1" dirty="0" smtClean="0">
                <a:solidFill>
                  <a:srgbClr val="293B45"/>
                </a:solidFill>
                <a:latin typeface="Noto Sans" charset="0"/>
                <a:ea typeface="Noto Sans" charset="0"/>
                <a:cs typeface="Noto Sans" charset="0"/>
              </a:rPr>
              <a:t/>
            </a:r>
            <a:br>
              <a:rPr lang="es-ES" sz="1800" b="1" dirty="0" smtClean="0">
                <a:solidFill>
                  <a:srgbClr val="293B45"/>
                </a:solidFill>
                <a:latin typeface="Noto Sans" charset="0"/>
                <a:ea typeface="Noto Sans" charset="0"/>
                <a:cs typeface="Noto Sans" charset="0"/>
              </a:rPr>
            </a:br>
            <a:r>
              <a:rPr lang="es-ES" sz="1800" b="1" dirty="0" smtClean="0">
                <a:solidFill>
                  <a:srgbClr val="293B45"/>
                </a:solidFill>
                <a:latin typeface="Noto Sans" charset="0"/>
                <a:ea typeface="Noto Sans" charset="0"/>
                <a:cs typeface="Noto Sans" charset="0"/>
              </a:rPr>
              <a:t>inmunización </a:t>
            </a:r>
            <a:r>
              <a:rPr lang="es-ES" sz="1800" b="1" dirty="0">
                <a:solidFill>
                  <a:srgbClr val="293B45"/>
                </a:solidFill>
                <a:latin typeface="Noto Sans" charset="0"/>
                <a:ea typeface="Noto Sans" charset="0"/>
                <a:cs typeface="Noto Sans" charset="0"/>
              </a:rPr>
              <a:t>sistemática</a:t>
            </a:r>
            <a:endParaRPr lang="en-GB" sz="1800" b="1" dirty="0">
              <a:solidFill>
                <a:srgbClr val="293B45"/>
              </a:solidFill>
              <a:latin typeface="Noto Sans" charset="0"/>
              <a:ea typeface="Noto Sans" charset="0"/>
              <a:cs typeface="Noto Sans" charset="0"/>
            </a:endParaRPr>
          </a:p>
        </p:txBody>
      </p:sp>
      <p:grpSp>
        <p:nvGrpSpPr>
          <p:cNvPr id="17" name="Group 16"/>
          <p:cNvGrpSpPr/>
          <p:nvPr/>
        </p:nvGrpSpPr>
        <p:grpSpPr>
          <a:xfrm>
            <a:off x="8727796" y="3249872"/>
            <a:ext cx="2193078" cy="2193076"/>
            <a:chOff x="9701604" y="3140841"/>
            <a:chExt cx="3072709" cy="3072709"/>
          </a:xfrm>
        </p:grpSpPr>
        <p:sp>
          <p:nvSpPr>
            <p:cNvPr id="18" name="Oval 17"/>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20" name="Group 19"/>
          <p:cNvGrpSpPr/>
          <p:nvPr/>
        </p:nvGrpSpPr>
        <p:grpSpPr>
          <a:xfrm>
            <a:off x="8740496" y="1294154"/>
            <a:ext cx="2193078" cy="2298502"/>
            <a:chOff x="10257106" y="682041"/>
            <a:chExt cx="3072709" cy="3220420"/>
          </a:xfrm>
        </p:grpSpPr>
        <p:sp>
          <p:nvSpPr>
            <p:cNvPr id="21" name="Oval 20"/>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grpSp>
        <p:nvGrpSpPr>
          <p:cNvPr id="5" name="Group 4"/>
          <p:cNvGrpSpPr/>
          <p:nvPr/>
        </p:nvGrpSpPr>
        <p:grpSpPr>
          <a:xfrm>
            <a:off x="2438690" y="1781722"/>
            <a:ext cx="6099176" cy="1705509"/>
            <a:chOff x="2240695" y="1214302"/>
            <a:chExt cx="6099176" cy="1705509"/>
          </a:xfrm>
        </p:grpSpPr>
        <p:sp>
          <p:nvSpPr>
            <p:cNvPr id="23" name="Rounded Rectangle 22"/>
            <p:cNvSpPr/>
            <p:nvPr/>
          </p:nvSpPr>
          <p:spPr>
            <a:xfrm>
              <a:off x="2240695" y="1214302"/>
              <a:ext cx="6099176"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9" name="Rectangle 8"/>
            <p:cNvSpPr/>
            <p:nvPr/>
          </p:nvSpPr>
          <p:spPr>
            <a:xfrm>
              <a:off x="2316467" y="1359013"/>
              <a:ext cx="5876003" cy="1323439"/>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Aprovechar la implantación de los programas de inmunización sistemática para promover comportamientos como el lavado de manos con jabón y la higiene alimentaria adecuada, además de la lactancia materna exclusiva en los niños menores de 1 año.</a:t>
              </a:r>
            </a:p>
          </p:txBody>
        </p:sp>
      </p:grpSp>
      <p:grpSp>
        <p:nvGrpSpPr>
          <p:cNvPr id="4" name="Group 3"/>
          <p:cNvGrpSpPr/>
          <p:nvPr/>
        </p:nvGrpSpPr>
        <p:grpSpPr>
          <a:xfrm>
            <a:off x="2438690" y="3709646"/>
            <a:ext cx="6099176" cy="1923058"/>
            <a:chOff x="2240695" y="3852674"/>
            <a:chExt cx="6099176" cy="1923058"/>
          </a:xfrm>
        </p:grpSpPr>
        <p:sp>
          <p:nvSpPr>
            <p:cNvPr id="24" name="Rounded Rectangle 23"/>
            <p:cNvSpPr/>
            <p:nvPr/>
          </p:nvSpPr>
          <p:spPr>
            <a:xfrm>
              <a:off x="2240695" y="3852674"/>
              <a:ext cx="6099176" cy="1923058"/>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55" name="Rectangle 54"/>
            <p:cNvSpPr/>
            <p:nvPr/>
          </p:nvSpPr>
          <p:spPr>
            <a:xfrm>
              <a:off x="2301905" y="4012389"/>
              <a:ext cx="6037965" cy="1569660"/>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Las malas condiciones de saneamiento pueden mermar la eficacia de las vacunas en niños con infecciones entéricas. Al mismo tiempo, la integración de la promoción de la higiene puede reducir la desconfianza en el programa de inmunización, mejorar la aceptación de la vacunación sistemática y fortalecer los sistemas de salud.</a:t>
              </a:r>
            </a:p>
          </p:txBody>
        </p:sp>
      </p:grpSp>
      <p:grpSp>
        <p:nvGrpSpPr>
          <p:cNvPr id="25" name="Group 24"/>
          <p:cNvGrpSpPr/>
          <p:nvPr/>
        </p:nvGrpSpPr>
        <p:grpSpPr>
          <a:xfrm>
            <a:off x="-5" y="457202"/>
            <a:ext cx="2240700" cy="449678"/>
            <a:chOff x="-5" y="457202"/>
            <a:chExt cx="2240700" cy="449678"/>
          </a:xfrm>
        </p:grpSpPr>
        <p:sp>
          <p:nvSpPr>
            <p:cNvPr id="26" name="Round Same Side Corner Rectangle 25"/>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l="43320" t="39641" r="38269" b="52478"/>
            <a:stretch/>
          </p:blipFill>
          <p:spPr>
            <a:xfrm>
              <a:off x="521208" y="475490"/>
              <a:ext cx="1556782" cy="374902"/>
            </a:xfrm>
            <a:prstGeom prst="rect">
              <a:avLst/>
            </a:prstGeom>
          </p:spPr>
        </p:pic>
      </p:grpSp>
    </p:spTree>
    <p:extLst>
      <p:ext uri="{BB962C8B-B14F-4D97-AF65-F5344CB8AC3E}">
        <p14:creationId xmlns:p14="http://schemas.microsoft.com/office/powerpoint/2010/main" val="14588547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ounded Rectangle 16"/>
          <p:cNvSpPr/>
          <p:nvPr/>
        </p:nvSpPr>
        <p:spPr>
          <a:xfrm>
            <a:off x="2240695" y="1214302"/>
            <a:ext cx="2840825"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251999" bIns="72000" rtlCol="0" anchor="t" anchorCtr="0"/>
          <a:lstStyle/>
          <a:p>
            <a:r>
              <a:rPr lang="es-ES" sz="1600" dirty="0">
                <a:solidFill>
                  <a:srgbClr val="293B45"/>
                </a:solidFill>
                <a:latin typeface="Noto Sans" charset="0"/>
                <a:ea typeface="Noto Sans" charset="0"/>
                <a:cs typeface="Noto Sans" charset="0"/>
              </a:rPr>
              <a:t>Las madres visitan los centros de inmunización </a:t>
            </a:r>
            <a:r>
              <a:rPr lang="es-ES" sz="1600" b="1" dirty="0">
                <a:solidFill>
                  <a:srgbClr val="293B45"/>
                </a:solidFill>
                <a:latin typeface="Noto Sans" charset="0"/>
                <a:ea typeface="Noto Sans" charset="0"/>
                <a:cs typeface="Noto Sans" charset="0"/>
              </a:rPr>
              <a:t>al menos cinco veces </a:t>
            </a:r>
            <a:r>
              <a:rPr lang="es-ES" sz="1600" dirty="0">
                <a:solidFill>
                  <a:srgbClr val="293B45"/>
                </a:solidFill>
                <a:latin typeface="Noto Sans" charset="0"/>
                <a:ea typeface="Noto Sans" charset="0"/>
                <a:cs typeface="Noto Sans" charset="0"/>
              </a:rPr>
              <a:t>durante los nueve primeros meses de vida del recién nacido. </a:t>
            </a:r>
          </a:p>
        </p:txBody>
      </p:sp>
      <p:sp>
        <p:nvSpPr>
          <p:cNvPr id="18" name="Rounded Rectangle 17"/>
          <p:cNvSpPr/>
          <p:nvPr/>
        </p:nvSpPr>
        <p:spPr>
          <a:xfrm>
            <a:off x="5174725" y="1214302"/>
            <a:ext cx="2902228" cy="204788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0" bIns="72000" rtlCol="0" anchor="t" anchorCtr="0">
            <a:noAutofit/>
          </a:bodyPr>
          <a:lstStyle/>
          <a:p>
            <a:r>
              <a:rPr lang="es-ES" sz="1600" dirty="0">
                <a:solidFill>
                  <a:srgbClr val="293B45"/>
                </a:solidFill>
                <a:latin typeface="Noto Sans" charset="0"/>
                <a:ea typeface="Noto Sans" charset="0"/>
                <a:cs typeface="Noto Sans" charset="0"/>
              </a:rPr>
              <a:t>La intervención para la promoción de la higiene mejoró </a:t>
            </a:r>
            <a:r>
              <a:rPr lang="es-ES" sz="1600" b="1" dirty="0">
                <a:solidFill>
                  <a:srgbClr val="293B45"/>
                </a:solidFill>
                <a:latin typeface="Noto Sans" charset="0"/>
                <a:ea typeface="Noto Sans" charset="0"/>
                <a:cs typeface="Noto Sans" charset="0"/>
              </a:rPr>
              <a:t>todos los comportamientos </a:t>
            </a:r>
            <a:r>
              <a:rPr lang="es-ES" sz="1600" b="1" dirty="0" smtClean="0">
                <a:solidFill>
                  <a:srgbClr val="293B45"/>
                </a:solidFill>
                <a:latin typeface="Noto Sans" charset="0"/>
                <a:ea typeface="Noto Sans" charset="0"/>
                <a:cs typeface="Noto Sans" charset="0"/>
              </a:rPr>
              <a:t/>
            </a:r>
            <a:br>
              <a:rPr lang="es-ES" sz="1600" b="1" dirty="0" smtClean="0">
                <a:solidFill>
                  <a:srgbClr val="293B45"/>
                </a:solidFill>
                <a:latin typeface="Noto Sans" charset="0"/>
                <a:ea typeface="Noto Sans" charset="0"/>
                <a:cs typeface="Noto Sans" charset="0"/>
              </a:rPr>
            </a:br>
            <a:r>
              <a:rPr lang="es-ES" sz="1600" b="1" dirty="0" smtClean="0">
                <a:solidFill>
                  <a:srgbClr val="293B45"/>
                </a:solidFill>
                <a:latin typeface="Noto Sans" charset="0"/>
                <a:ea typeface="Noto Sans" charset="0"/>
                <a:cs typeface="Noto Sans" charset="0"/>
              </a:rPr>
              <a:t>básicos </a:t>
            </a:r>
            <a:r>
              <a:rPr lang="es-ES" sz="1600" b="1" dirty="0">
                <a:solidFill>
                  <a:srgbClr val="293B45"/>
                </a:solidFill>
                <a:latin typeface="Noto Sans" charset="0"/>
                <a:ea typeface="Noto Sans" charset="0"/>
                <a:cs typeface="Noto Sans" charset="0"/>
              </a:rPr>
              <a:t>de higiene </a:t>
            </a:r>
            <a:r>
              <a:rPr lang="es-ES" sz="1600" b="1" dirty="0" smtClean="0">
                <a:solidFill>
                  <a:srgbClr val="293B45"/>
                </a:solidFill>
                <a:latin typeface="Noto Sans" charset="0"/>
                <a:ea typeface="Noto Sans" charset="0"/>
                <a:cs typeface="Noto Sans" charset="0"/>
              </a:rPr>
              <a:t/>
            </a:r>
            <a:br>
              <a:rPr lang="es-ES" sz="1600" b="1" dirty="0" smtClean="0">
                <a:solidFill>
                  <a:srgbClr val="293B45"/>
                </a:solidFill>
                <a:latin typeface="Noto Sans" charset="0"/>
                <a:ea typeface="Noto Sans" charset="0"/>
                <a:cs typeface="Noto Sans" charset="0"/>
              </a:rPr>
            </a:br>
            <a:r>
              <a:rPr lang="es-ES" sz="2400" b="1" dirty="0" smtClean="0">
                <a:solidFill>
                  <a:srgbClr val="293B45"/>
                </a:solidFill>
                <a:latin typeface="Noto Sans" charset="0"/>
                <a:ea typeface="Noto Sans" charset="0"/>
                <a:cs typeface="Noto Sans" charset="0"/>
              </a:rPr>
              <a:t>(</a:t>
            </a:r>
            <a:r>
              <a:rPr lang="es-ES" sz="2400" b="1" dirty="0">
                <a:solidFill>
                  <a:srgbClr val="293B45"/>
                </a:solidFill>
                <a:latin typeface="Noto Sans" charset="0"/>
                <a:ea typeface="Noto Sans" charset="0"/>
                <a:cs typeface="Noto Sans" charset="0"/>
              </a:rPr>
              <a:t>del 2% </a:t>
            </a:r>
            <a:r>
              <a:rPr lang="es-ES" sz="2400" b="1" dirty="0" smtClean="0">
                <a:solidFill>
                  <a:srgbClr val="293B45"/>
                </a:solidFill>
                <a:latin typeface="Noto Sans" charset="0"/>
                <a:ea typeface="Noto Sans" charset="0"/>
                <a:cs typeface="Noto Sans" charset="0"/>
              </a:rPr>
              <a:t>al </a:t>
            </a:r>
            <a:r>
              <a:rPr lang="es-ES" sz="2400" b="1" dirty="0">
                <a:solidFill>
                  <a:srgbClr val="293B45"/>
                </a:solidFill>
                <a:latin typeface="Noto Sans" charset="0"/>
                <a:ea typeface="Noto Sans" charset="0"/>
                <a:cs typeface="Noto Sans" charset="0"/>
              </a:rPr>
              <a:t>54%)</a:t>
            </a:r>
            <a:r>
              <a:rPr lang="es-ES" sz="2400" dirty="0">
                <a:solidFill>
                  <a:srgbClr val="293B45"/>
                </a:solidFill>
                <a:latin typeface="Noto Sans" charset="0"/>
                <a:ea typeface="Noto Sans" charset="0"/>
                <a:cs typeface="Noto Sans" charset="0"/>
              </a:rPr>
              <a:t>.</a:t>
            </a:r>
          </a:p>
          <a:p>
            <a:pPr>
              <a:buSzPct val="95000"/>
            </a:pPr>
            <a:endParaRPr lang="en-GB" sz="1450" dirty="0">
              <a:solidFill>
                <a:srgbClr val="293B45"/>
              </a:solidFill>
              <a:latin typeface="Noto Sans" charset="0"/>
              <a:ea typeface="Noto Sans" charset="0"/>
              <a:cs typeface="Noto Sans" charset="0"/>
            </a:endParaRPr>
          </a:p>
        </p:txBody>
      </p:sp>
      <p:sp>
        <p:nvSpPr>
          <p:cNvPr id="20" name="Rounded Rectangle 19"/>
          <p:cNvSpPr/>
          <p:nvPr/>
        </p:nvSpPr>
        <p:spPr>
          <a:xfrm>
            <a:off x="2240696" y="3007276"/>
            <a:ext cx="2840825" cy="203553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251999" bIns="72000" rtlCol="0" anchor="t" anchorCtr="0"/>
          <a:lstStyle/>
          <a:p>
            <a:r>
              <a:rPr lang="es-ES" sz="1600" dirty="0">
                <a:solidFill>
                  <a:srgbClr val="293B45"/>
                </a:solidFill>
                <a:latin typeface="Noto Sans" charset="0"/>
                <a:ea typeface="Noto Sans" charset="0"/>
                <a:cs typeface="Noto Sans" charset="0"/>
              </a:rPr>
              <a:t>Las voluntarias sanitarias de la comunidad promueven la mejora de la salud y cambios de comportamiento en materia de higiene. </a:t>
            </a:r>
          </a:p>
        </p:txBody>
      </p:sp>
      <p:sp>
        <p:nvSpPr>
          <p:cNvPr id="21" name="Rounded Rectangle 20"/>
          <p:cNvSpPr/>
          <p:nvPr/>
        </p:nvSpPr>
        <p:spPr>
          <a:xfrm>
            <a:off x="2240695" y="5130276"/>
            <a:ext cx="2840825" cy="123847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251999" bIns="72000" rtlCol="0" anchor="t" anchorCtr="0"/>
          <a:lstStyle/>
          <a:p>
            <a:r>
              <a:rPr lang="es-ES" sz="1400" dirty="0">
                <a:solidFill>
                  <a:srgbClr val="293B45"/>
                </a:solidFill>
                <a:latin typeface="Noto Sans" charset="0"/>
                <a:ea typeface="Noto Sans" charset="0"/>
                <a:cs typeface="Noto Sans" charset="0"/>
              </a:rPr>
              <a:t>El proyecto piloto se llevó a cabo en cuatro distritos y ahora se halla en período de transición a la fase de ampliación. </a:t>
            </a:r>
          </a:p>
        </p:txBody>
      </p:sp>
      <p:sp>
        <p:nvSpPr>
          <p:cNvPr id="26" name="Title 1"/>
          <p:cNvSpPr txBox="1">
            <a:spLocks/>
          </p:cNvSpPr>
          <p:nvPr/>
        </p:nvSpPr>
        <p:spPr>
          <a:xfrm>
            <a:off x="2240694" y="56162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293B45"/>
                </a:solidFill>
                <a:latin typeface="Noto Sans" charset="0"/>
                <a:ea typeface="Noto Sans" charset="0"/>
                <a:cs typeface="Noto Sans" charset="0"/>
              </a:rPr>
              <a:t>Ejemplo: Nepal integra la higiene en el proceso de vacunación contra el rotavirus</a:t>
            </a:r>
            <a:endParaRPr lang="en-GB" sz="1800" b="1" dirty="0">
              <a:solidFill>
                <a:srgbClr val="293B45"/>
              </a:solidFill>
              <a:latin typeface="Noto Sans" charset="0"/>
              <a:ea typeface="Noto Sans" charset="0"/>
              <a:cs typeface="Noto Sans" charset="0"/>
            </a:endParaRPr>
          </a:p>
        </p:txBody>
      </p:sp>
      <p:sp>
        <p:nvSpPr>
          <p:cNvPr id="19" name="Rounded Rectangle 18"/>
          <p:cNvSpPr/>
          <p:nvPr/>
        </p:nvSpPr>
        <p:spPr>
          <a:xfrm>
            <a:off x="5174725" y="3348654"/>
            <a:ext cx="2902228" cy="3020095"/>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r>
              <a:rPr lang="es-ES" sz="1600" dirty="0">
                <a:solidFill>
                  <a:srgbClr val="293B45"/>
                </a:solidFill>
                <a:latin typeface="Noto Sans" charset="0"/>
                <a:ea typeface="Noto Sans" charset="0"/>
                <a:cs typeface="Noto Sans" charset="0"/>
              </a:rPr>
              <a:t>Además, </a:t>
            </a:r>
            <a:r>
              <a:rPr lang="es-ES" sz="2000" b="1" dirty="0">
                <a:solidFill>
                  <a:srgbClr val="293B45"/>
                </a:solidFill>
                <a:latin typeface="Noto Sans" charset="0"/>
                <a:ea typeface="Noto Sans" charset="0"/>
                <a:cs typeface="Noto Sans" charset="0"/>
              </a:rPr>
              <a:t>aumentó la cobertura de vacunación</a:t>
            </a:r>
            <a:r>
              <a:rPr lang="es-ES" sz="1600" dirty="0">
                <a:solidFill>
                  <a:srgbClr val="293B45"/>
                </a:solidFill>
                <a:latin typeface="Noto Sans" charset="0"/>
                <a:ea typeface="Noto Sans" charset="0"/>
                <a:cs typeface="Noto Sans" charset="0"/>
              </a:rPr>
              <a:t>, redujo el abandono y la tasa de pérdida de vacunas, y amplió el alcance a personas a las que no se había podido llegar previamente.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14657" y="1214302"/>
            <a:ext cx="1982482" cy="5393234"/>
          </a:xfrm>
          <a:prstGeom prst="rect">
            <a:avLst/>
          </a:prstGeom>
        </p:spPr>
      </p:pic>
      <p:grpSp>
        <p:nvGrpSpPr>
          <p:cNvPr id="13" name="Group 12"/>
          <p:cNvGrpSpPr/>
          <p:nvPr/>
        </p:nvGrpSpPr>
        <p:grpSpPr>
          <a:xfrm>
            <a:off x="-5" y="457202"/>
            <a:ext cx="2240700" cy="449678"/>
            <a:chOff x="-5" y="457202"/>
            <a:chExt cx="2240700" cy="449678"/>
          </a:xfrm>
        </p:grpSpPr>
        <p:sp>
          <p:nvSpPr>
            <p:cNvPr id="14" name="Round Same Side Corner Rectangle 13"/>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43320" t="39641" r="38269" b="52478"/>
            <a:stretch/>
          </p:blipFill>
          <p:spPr>
            <a:xfrm>
              <a:off x="521208" y="475490"/>
              <a:ext cx="1556782" cy="374902"/>
            </a:xfrm>
            <a:prstGeom prst="rect">
              <a:avLst/>
            </a:prstGeom>
          </p:spPr>
        </p:pic>
      </p:grpSp>
    </p:spTree>
    <p:extLst>
      <p:ext uri="{BB962C8B-B14F-4D97-AF65-F5344CB8AC3E}">
        <p14:creationId xmlns:p14="http://schemas.microsoft.com/office/powerpoint/2010/main" val="1237322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5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0000">
                                          <p:cBhvr additive="base">
                                            <p:cTn id="12"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14:presetBounceEnd="50000">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14:bounceEnd="50000">
                                          <p:cBhvr additive="base">
                                            <p:cTn id="24"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0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50000">
                                          <p:cBhvr additive="base">
                                            <p:cTn id="28"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50000">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14:bounceEnd="50000">
                                          <p:cBhvr additive="base">
                                            <p:cTn id="32"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0-#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ppt_x"/>
                                              </p:val>
                                            </p:tav>
                                            <p:tav tm="100000">
                                              <p:val>
                                                <p:strVal val="#ppt_x"/>
                                              </p:val>
                                            </p:tav>
                                          </p:tavLst>
                                        </p:anim>
                                        <p:anim calcmode="lin" valueType="num">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1+#ppt_w/2"/>
                                              </p:val>
                                            </p:tav>
                                            <p:tav tm="100000">
                                              <p:val>
                                                <p:strVal val="#ppt_x"/>
                                              </p:val>
                                            </p:tav>
                                          </p:tavLst>
                                        </p:anim>
                                        <p:anim calcmode="lin" valueType="num">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ppt_x"/>
                                              </p:val>
                                            </p:tav>
                                            <p:tav tm="100000">
                                              <p:val>
                                                <p:strVal val="#ppt_x"/>
                                              </p:val>
                                            </p:tav>
                                          </p:tavLst>
                                        </p:anim>
                                        <p:anim calcmode="lin" valueType="num">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932289" y="1150478"/>
            <a:ext cx="6314722" cy="1900589"/>
            <a:chOff x="2932289" y="1339948"/>
            <a:chExt cx="6314722" cy="1900589"/>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1339948"/>
              <a:ext cx="6314722" cy="1900589"/>
            </a:xfrm>
            <a:prstGeom prst="rect">
              <a:avLst/>
            </a:prstGeom>
          </p:spPr>
        </p:pic>
        <p:sp>
          <p:nvSpPr>
            <p:cNvPr id="16" name="TextBox 15"/>
            <p:cNvSpPr txBox="1"/>
            <p:nvPr/>
          </p:nvSpPr>
          <p:spPr>
            <a:xfrm>
              <a:off x="3137992" y="1486211"/>
              <a:ext cx="5923711" cy="1754326"/>
            </a:xfrm>
            <a:prstGeom prst="rect">
              <a:avLst/>
            </a:prstGeom>
            <a:noFill/>
          </p:spPr>
          <p:txBody>
            <a:bodyPr wrap="square" rtlCol="0">
              <a:spAutoFit/>
            </a:bodyPr>
            <a:lstStyle/>
            <a:p>
              <a:r>
                <a:rPr lang="es-ES" dirty="0">
                  <a:solidFill>
                    <a:srgbClr val="293B45"/>
                  </a:solidFill>
                  <a:latin typeface="Noto Sans" charset="0"/>
                  <a:ea typeface="Noto Sans" charset="0"/>
                  <a:cs typeface="Noto Sans" charset="0"/>
                </a:rPr>
                <a:t>La inversión en </a:t>
              </a:r>
              <a:r>
                <a:rPr lang="es-ES" b="1" dirty="0">
                  <a:solidFill>
                    <a:srgbClr val="293B45"/>
                  </a:solidFill>
                  <a:latin typeface="Noto Sans" charset="0"/>
                  <a:ea typeface="Noto Sans" charset="0"/>
                  <a:cs typeface="Noto Sans" charset="0"/>
                </a:rPr>
                <a:t>iniciativas integradas</a:t>
              </a:r>
              <a:r>
                <a:rPr lang="es-ES" dirty="0">
                  <a:solidFill>
                    <a:srgbClr val="293B45"/>
                  </a:solidFill>
                  <a:latin typeface="Noto Sans" charset="0"/>
                  <a:ea typeface="Noto Sans" charset="0"/>
                  <a:cs typeface="Noto Sans" charset="0"/>
                </a:rPr>
                <a:t> dirigidas a la primera infancia genera un ciclo positivo que fomenta el </a:t>
              </a:r>
              <a:r>
                <a:rPr lang="es-ES" b="1" dirty="0">
                  <a:solidFill>
                    <a:srgbClr val="293B45"/>
                  </a:solidFill>
                  <a:latin typeface="Noto Sans" charset="0"/>
                  <a:ea typeface="Noto Sans" charset="0"/>
                  <a:cs typeface="Noto Sans" charset="0"/>
                </a:rPr>
                <a:t>capital humano</a:t>
              </a:r>
              <a:r>
                <a:rPr lang="es-ES" dirty="0">
                  <a:solidFill>
                    <a:srgbClr val="293B45"/>
                  </a:solidFill>
                  <a:latin typeface="Noto Sans" charset="0"/>
                  <a:ea typeface="Noto Sans" charset="0"/>
                  <a:cs typeface="Noto Sans" charset="0"/>
                </a:rPr>
                <a:t>, fortalece las </a:t>
              </a:r>
              <a:r>
                <a:rPr lang="es-ES" b="1" dirty="0">
                  <a:solidFill>
                    <a:srgbClr val="293B45"/>
                  </a:solidFill>
                  <a:latin typeface="Noto Sans" charset="0"/>
                  <a:ea typeface="Noto Sans" charset="0"/>
                  <a:cs typeface="Noto Sans" charset="0"/>
                </a:rPr>
                <a:t>economías</a:t>
              </a:r>
              <a:r>
                <a:rPr lang="es-ES" dirty="0">
                  <a:solidFill>
                    <a:srgbClr val="293B45"/>
                  </a:solidFill>
                  <a:latin typeface="Noto Sans" charset="0"/>
                  <a:ea typeface="Noto Sans" charset="0"/>
                  <a:cs typeface="Noto Sans" charset="0"/>
                </a:rPr>
                <a:t>, reduce el </a:t>
              </a:r>
              <a:r>
                <a:rPr lang="es-ES" b="1" dirty="0">
                  <a:solidFill>
                    <a:srgbClr val="293B45"/>
                  </a:solidFill>
                  <a:latin typeface="Noto Sans" charset="0"/>
                  <a:ea typeface="Noto Sans" charset="0"/>
                  <a:cs typeface="Noto Sans" charset="0"/>
                </a:rPr>
                <a:t>gasto en sanidad </a:t>
              </a:r>
              <a:r>
                <a:rPr lang="es-ES" dirty="0">
                  <a:solidFill>
                    <a:srgbClr val="293B45"/>
                  </a:solidFill>
                  <a:latin typeface="Noto Sans" charset="0"/>
                  <a:ea typeface="Noto Sans" charset="0"/>
                  <a:cs typeface="Noto Sans" charset="0"/>
                </a:rPr>
                <a:t>futuro y contribuye al</a:t>
              </a:r>
              <a:r>
                <a:rPr lang="es-ES" b="1" dirty="0">
                  <a:solidFill>
                    <a:srgbClr val="293B45"/>
                  </a:solidFill>
                  <a:latin typeface="Noto Sans" charset="0"/>
                  <a:ea typeface="Noto Sans" charset="0"/>
                  <a:cs typeface="Noto Sans" charset="0"/>
                </a:rPr>
                <a:t> desarrollo nacional</a:t>
              </a:r>
              <a:r>
                <a:rPr lang="es-ES" dirty="0">
                  <a:solidFill>
                    <a:srgbClr val="293B45"/>
                  </a:solidFill>
                  <a:latin typeface="Noto Sans" charset="0"/>
                  <a:ea typeface="Noto Sans" charset="0"/>
                  <a:cs typeface="Noto Sans" charset="0"/>
                </a:rPr>
                <a:t>.</a:t>
              </a:r>
            </a:p>
            <a:p>
              <a:endParaRPr lang="en-US" dirty="0">
                <a:solidFill>
                  <a:srgbClr val="293B45"/>
                </a:solidFill>
                <a:latin typeface="Noto Sans" charset="0"/>
                <a:ea typeface="Noto Sans" charset="0"/>
                <a:cs typeface="Noto Sans" charset="0"/>
              </a:endParaRPr>
            </a:p>
          </p:txBody>
        </p:sp>
      </p:grpSp>
      <p:grpSp>
        <p:nvGrpSpPr>
          <p:cNvPr id="27" name="Group 26"/>
          <p:cNvGrpSpPr/>
          <p:nvPr/>
        </p:nvGrpSpPr>
        <p:grpSpPr>
          <a:xfrm>
            <a:off x="2932289" y="3224306"/>
            <a:ext cx="6314722" cy="2727630"/>
            <a:chOff x="2932289" y="3747966"/>
            <a:chExt cx="6314722" cy="242839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3747966"/>
              <a:ext cx="6314722" cy="2339560"/>
            </a:xfrm>
            <a:prstGeom prst="rect">
              <a:avLst/>
            </a:prstGeom>
          </p:spPr>
        </p:pic>
        <p:sp>
          <p:nvSpPr>
            <p:cNvPr id="17" name="TextBox 16"/>
            <p:cNvSpPr txBox="1"/>
            <p:nvPr/>
          </p:nvSpPr>
          <p:spPr>
            <a:xfrm>
              <a:off x="3137993" y="3874661"/>
              <a:ext cx="5923711" cy="2301695"/>
            </a:xfrm>
            <a:prstGeom prst="rect">
              <a:avLst/>
            </a:prstGeom>
            <a:noFill/>
          </p:spPr>
          <p:txBody>
            <a:bodyPr wrap="square" rtlCol="0">
              <a:spAutoFit/>
            </a:bodyPr>
            <a:lstStyle/>
            <a:p>
              <a:r>
                <a:rPr lang="es-ES" dirty="0">
                  <a:solidFill>
                    <a:srgbClr val="293B45"/>
                  </a:solidFill>
                  <a:latin typeface="Noto Sans" charset="0"/>
                  <a:ea typeface="Noto Sans" charset="0"/>
                  <a:cs typeface="Noto Sans" charset="0"/>
                </a:rPr>
                <a:t>Según los resultados de un análisis reciente, </a:t>
              </a:r>
              <a:r>
                <a:rPr lang="es-ES" b="1" dirty="0">
                  <a:solidFill>
                    <a:srgbClr val="293B45"/>
                  </a:solidFill>
                  <a:latin typeface="Noto Sans" charset="0"/>
                  <a:ea typeface="Noto Sans" charset="0"/>
                  <a:cs typeface="Noto Sans" charset="0"/>
                </a:rPr>
                <a:t>se pueden obtener grandes beneficios para la salud y una mayor eficacia en función de los costos</a:t>
              </a:r>
              <a:r>
                <a:rPr lang="es-ES" dirty="0">
                  <a:solidFill>
                    <a:srgbClr val="293B45"/>
                  </a:solidFill>
                  <a:latin typeface="Noto Sans" charset="0"/>
                  <a:ea typeface="Noto Sans" charset="0"/>
                  <a:cs typeface="Noto Sans" charset="0"/>
                </a:rPr>
                <a:t> si los encargados de la adopción de decisiones actúan de forma inminente con el propósito de </a:t>
              </a:r>
              <a:r>
                <a:rPr lang="es-ES" b="1" dirty="0">
                  <a:solidFill>
                    <a:srgbClr val="293B45"/>
                  </a:solidFill>
                  <a:latin typeface="Noto Sans" charset="0"/>
                  <a:ea typeface="Noto Sans" charset="0"/>
                  <a:cs typeface="Noto Sans" charset="0"/>
                </a:rPr>
                <a:t>coordinar</a:t>
              </a:r>
              <a:r>
                <a:rPr lang="es-ES" dirty="0">
                  <a:solidFill>
                    <a:srgbClr val="293B45"/>
                  </a:solidFill>
                  <a:latin typeface="Noto Sans" charset="0"/>
                  <a:ea typeface="Noto Sans" charset="0"/>
                  <a:cs typeface="Noto Sans" charset="0"/>
                </a:rPr>
                <a:t> e</a:t>
              </a:r>
              <a:r>
                <a:rPr lang="es-ES" b="1" dirty="0">
                  <a:solidFill>
                    <a:srgbClr val="293B45"/>
                  </a:solidFill>
                  <a:latin typeface="Noto Sans" charset="0"/>
                  <a:ea typeface="Noto Sans" charset="0"/>
                  <a:cs typeface="Noto Sans" charset="0"/>
                </a:rPr>
                <a:t> integrar</a:t>
              </a:r>
              <a:r>
                <a:rPr lang="es-ES" dirty="0">
                  <a:solidFill>
                    <a:srgbClr val="293B45"/>
                  </a:solidFill>
                  <a:latin typeface="Noto Sans" charset="0"/>
                  <a:ea typeface="Noto Sans" charset="0"/>
                  <a:cs typeface="Noto Sans" charset="0"/>
                </a:rPr>
                <a:t> las intervenciones en materia de salud infantil y agua, saneamiento e higiene (WASH), e </a:t>
              </a:r>
              <a:r>
                <a:rPr lang="es-ES" b="1" dirty="0">
                  <a:solidFill>
                    <a:srgbClr val="293B45"/>
                  </a:solidFill>
                  <a:latin typeface="Noto Sans" charset="0"/>
                  <a:ea typeface="Noto Sans" charset="0"/>
                  <a:cs typeface="Noto Sans" charset="0"/>
                </a:rPr>
                <a:t>invierten </a:t>
              </a:r>
              <a:r>
                <a:rPr lang="es-ES" dirty="0">
                  <a:solidFill>
                    <a:srgbClr val="293B45"/>
                  </a:solidFill>
                  <a:latin typeface="Noto Sans" charset="0"/>
                  <a:ea typeface="Noto Sans" charset="0"/>
                  <a:cs typeface="Noto Sans" charset="0"/>
                </a:rPr>
                <a:t>en ellas.</a:t>
              </a:r>
            </a:p>
            <a:p>
              <a:endParaRPr lang="en-US" dirty="0">
                <a:solidFill>
                  <a:srgbClr val="293B45"/>
                </a:solidFill>
                <a:latin typeface="Noto Sans" charset="0"/>
                <a:ea typeface="Noto Sans" charset="0"/>
                <a:cs typeface="Noto Sans" charset="0"/>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1615208"/>
            <a:ext cx="1498600" cy="10033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1615208"/>
            <a:ext cx="1498600" cy="10033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3982734"/>
            <a:ext cx="1498600" cy="10033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3982734"/>
            <a:ext cx="1498600" cy="10033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947" y="3224307"/>
            <a:ext cx="1379042" cy="308278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62104" y="1615208"/>
            <a:ext cx="1872569" cy="5094222"/>
          </a:xfrm>
          <a:prstGeom prst="rect">
            <a:avLst/>
          </a:prstGeom>
        </p:spPr>
      </p:pic>
    </p:spTree>
    <p:extLst>
      <p:ext uri="{BB962C8B-B14F-4D97-AF65-F5344CB8AC3E}">
        <p14:creationId xmlns:p14="http://schemas.microsoft.com/office/powerpoint/2010/main" val="4578545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14:presetBounceEnd="50000">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14:bounceEnd="50000">
                                          <p:cBhvr additive="base">
                                            <p:cTn id="9"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14:presetBounceEnd="50000">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14:bounceEnd="50000">
                                          <p:cBhvr additive="base">
                                            <p:cTn id="13"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1000" fill="hold"/>
                                            <p:tgtEl>
                                              <p:spTgt spid="20"/>
                                            </p:tgtEl>
                                            <p:attrNameLst>
                                              <p:attrName>ppt_x</p:attrName>
                                            </p:attrNameLst>
                                          </p:cBhvr>
                                          <p:tavLst>
                                            <p:tav tm="0">
                                              <p:val>
                                                <p:strVal val="0-#ppt_w/2"/>
                                              </p:val>
                                            </p:tav>
                                            <p:tav tm="100000">
                                              <p:val>
                                                <p:strVal val="#ppt_x"/>
                                              </p:val>
                                            </p:tav>
                                          </p:tavLst>
                                        </p:anim>
                                        <p:anim calcmode="lin" valueType="num">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46423"/>
            <a:ext cx="12192000"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879A"/>
              </a:solidFill>
            </a:endParaRPr>
          </a:p>
        </p:txBody>
      </p:sp>
      <p:sp>
        <p:nvSpPr>
          <p:cNvPr id="4" name="Rectangle 3"/>
          <p:cNvSpPr/>
          <p:nvPr/>
        </p:nvSpPr>
        <p:spPr>
          <a:xfrm>
            <a:off x="2331308" y="3419790"/>
            <a:ext cx="7933038" cy="1077218"/>
          </a:xfrm>
          <a:prstGeom prst="rect">
            <a:avLst/>
          </a:prstGeom>
        </p:spPr>
        <p:txBody>
          <a:bodyPr wrap="square">
            <a:spAutoFit/>
          </a:bodyPr>
          <a:lstStyle/>
          <a:p>
            <a:pPr algn="ctr"/>
            <a:r>
              <a:rPr lang="es-ES" sz="1600" b="1" dirty="0">
                <a:solidFill>
                  <a:srgbClr val="293B45"/>
                </a:solidFill>
                <a:latin typeface="Noto Sans" charset="0"/>
                <a:ea typeface="Noto Sans" charset="0"/>
                <a:cs typeface="Noto Sans" charset="0"/>
              </a:rPr>
              <a:t>Pasar a la acción de inmediato </a:t>
            </a:r>
            <a:r>
              <a:rPr lang="es-ES" sz="1600" dirty="0">
                <a:solidFill>
                  <a:srgbClr val="293B45"/>
                </a:solidFill>
                <a:latin typeface="Noto Sans" charset="0"/>
                <a:ea typeface="Noto Sans" charset="0"/>
                <a:cs typeface="Noto Sans" charset="0"/>
              </a:rPr>
              <a:t>para poner en marcha sistemas de financiación nacional e internacional que respalden e incentiven un enfoque integrado. </a:t>
            </a:r>
            <a:r>
              <a:rPr lang="es-ES" sz="1600" dirty="0" smtClean="0">
                <a:solidFill>
                  <a:srgbClr val="293B45"/>
                </a:solidFill>
                <a:latin typeface="Noto Sans" charset="0"/>
                <a:ea typeface="Noto Sans" charset="0"/>
                <a:cs typeface="Noto Sans" charset="0"/>
              </a:rPr>
              <a:t/>
            </a:r>
            <a:br>
              <a:rPr lang="es-ES" sz="1600" dirty="0" smtClean="0">
                <a:solidFill>
                  <a:srgbClr val="293B45"/>
                </a:solidFill>
                <a:latin typeface="Noto Sans" charset="0"/>
                <a:ea typeface="Noto Sans" charset="0"/>
                <a:cs typeface="Noto Sans" charset="0"/>
              </a:rPr>
            </a:br>
            <a:r>
              <a:rPr lang="es-ES" sz="1600" dirty="0" smtClean="0">
                <a:solidFill>
                  <a:srgbClr val="293B45"/>
                </a:solidFill>
                <a:latin typeface="Noto Sans" charset="0"/>
                <a:ea typeface="Noto Sans" charset="0"/>
                <a:cs typeface="Noto Sans" charset="0"/>
              </a:rPr>
              <a:t>Los </a:t>
            </a:r>
            <a:r>
              <a:rPr lang="es-ES" sz="1600" dirty="0">
                <a:solidFill>
                  <a:srgbClr val="293B45"/>
                </a:solidFill>
                <a:latin typeface="Noto Sans" charset="0"/>
                <a:ea typeface="Noto Sans" charset="0"/>
                <a:cs typeface="Noto Sans" charset="0"/>
              </a:rPr>
              <a:t>donantes deben promover y facilitar la experimentación rápida con </a:t>
            </a:r>
            <a:r>
              <a:rPr lang="es-ES" sz="1600" dirty="0" smtClean="0">
                <a:solidFill>
                  <a:srgbClr val="293B45"/>
                </a:solidFill>
                <a:latin typeface="Noto Sans" charset="0"/>
                <a:ea typeface="Noto Sans" charset="0"/>
                <a:cs typeface="Noto Sans" charset="0"/>
              </a:rPr>
              <a:t/>
            </a:r>
            <a:br>
              <a:rPr lang="es-ES" sz="1600" dirty="0" smtClean="0">
                <a:solidFill>
                  <a:srgbClr val="293B45"/>
                </a:solidFill>
                <a:latin typeface="Noto Sans" charset="0"/>
                <a:ea typeface="Noto Sans" charset="0"/>
                <a:cs typeface="Noto Sans" charset="0"/>
              </a:rPr>
            </a:br>
            <a:r>
              <a:rPr lang="es-ES" sz="1600" dirty="0" smtClean="0">
                <a:solidFill>
                  <a:srgbClr val="293B45"/>
                </a:solidFill>
                <a:latin typeface="Noto Sans" charset="0"/>
                <a:ea typeface="Noto Sans" charset="0"/>
                <a:cs typeface="Noto Sans" charset="0"/>
              </a:rPr>
              <a:t>enfoques </a:t>
            </a:r>
            <a:r>
              <a:rPr lang="es-ES" sz="1600" dirty="0">
                <a:solidFill>
                  <a:srgbClr val="293B45"/>
                </a:solidFill>
                <a:latin typeface="Noto Sans" charset="0"/>
                <a:ea typeface="Noto Sans" charset="0"/>
                <a:cs typeface="Noto Sans" charset="0"/>
              </a:rPr>
              <a:t>integrados innovadores.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3489" t="39691" r="19112" b="52014"/>
          <a:stretch/>
        </p:blipFill>
        <p:spPr>
          <a:xfrm>
            <a:off x="4683296" y="2487168"/>
            <a:ext cx="2932088" cy="786384"/>
          </a:xfrm>
          <a:prstGeom prst="rect">
            <a:avLst/>
          </a:prstGeom>
        </p:spPr>
      </p:pic>
    </p:spTree>
    <p:extLst>
      <p:ext uri="{BB962C8B-B14F-4D97-AF65-F5344CB8AC3E}">
        <p14:creationId xmlns:p14="http://schemas.microsoft.com/office/powerpoint/2010/main" val="8221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37432"/>
            <a:ext cx="12192006" cy="337751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 y="457202"/>
            <a:ext cx="2240700" cy="449678"/>
            <a:chOff x="-5" y="457202"/>
            <a:chExt cx="2240700" cy="449678"/>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3483" t="41136" r="19178" b="52793"/>
            <a:stretch/>
          </p:blipFill>
          <p:spPr>
            <a:xfrm>
              <a:off x="713232" y="554885"/>
              <a:ext cx="1417735" cy="279249"/>
            </a:xfrm>
            <a:prstGeom prst="rect">
              <a:avLst/>
            </a:prstGeom>
          </p:spPr>
        </p:pic>
      </p:grpSp>
      <p:sp>
        <p:nvSpPr>
          <p:cNvPr id="23" name="Rectangle 22"/>
          <p:cNvSpPr/>
          <p:nvPr/>
        </p:nvSpPr>
        <p:spPr>
          <a:xfrm>
            <a:off x="3578518" y="2105407"/>
            <a:ext cx="7133968" cy="1092607"/>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Los planes que integran la salud infantil y los servicios de agua, saneamiento e higiene deben </a:t>
            </a:r>
            <a:r>
              <a:rPr lang="es-ES" sz="1600" b="1" dirty="0">
                <a:solidFill>
                  <a:srgbClr val="293B45"/>
                </a:solidFill>
                <a:latin typeface="Noto Sans" charset="0"/>
                <a:ea typeface="Noto Sans" charset="0"/>
                <a:cs typeface="Noto Sans" charset="0"/>
              </a:rPr>
              <a:t>contar con el apoyo financiero necesario para lograr los resultados previstos</a:t>
            </a:r>
            <a:r>
              <a:rPr lang="es-ES" sz="1600" dirty="0">
                <a:solidFill>
                  <a:srgbClr val="293B45"/>
                </a:solidFill>
                <a:latin typeface="Noto Sans" charset="0"/>
                <a:ea typeface="Noto Sans" charset="0"/>
                <a:cs typeface="Noto Sans" charset="0"/>
              </a:rPr>
              <a:t>. </a:t>
            </a:r>
          </a:p>
          <a:p>
            <a:endParaRPr lang="en-GB" sz="1700" dirty="0">
              <a:solidFill>
                <a:srgbClr val="293B45"/>
              </a:solidFill>
              <a:latin typeface="Noto Sans" charset="0"/>
              <a:ea typeface="Noto Sans" charset="0"/>
              <a:cs typeface="Noto Sans"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059246"/>
            <a:ext cx="1032132" cy="69100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3046931"/>
            <a:ext cx="1032132" cy="69100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011613"/>
            <a:ext cx="1032132" cy="691004"/>
          </a:xfrm>
          <a:prstGeom prst="rect">
            <a:avLst/>
          </a:prstGeom>
        </p:spPr>
      </p:pic>
      <p:sp>
        <p:nvSpPr>
          <p:cNvPr id="27" name="Rectangle 26"/>
          <p:cNvSpPr/>
          <p:nvPr/>
        </p:nvSpPr>
        <p:spPr>
          <a:xfrm>
            <a:off x="3578518" y="2823046"/>
            <a:ext cx="7133968" cy="1354217"/>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es-ES" sz="1600" dirty="0">
                <a:solidFill>
                  <a:srgbClr val="293B45"/>
                </a:solidFill>
                <a:latin typeface="Noto Sans" charset="0"/>
                <a:ea typeface="Noto Sans" charset="0"/>
                <a:cs typeface="Noto Sans" charset="0"/>
              </a:rPr>
              <a:t>Los </a:t>
            </a:r>
            <a:r>
              <a:rPr lang="es-ES" sz="1600" b="1" dirty="0">
                <a:solidFill>
                  <a:srgbClr val="293B45"/>
                </a:solidFill>
                <a:latin typeface="Noto Sans" charset="0"/>
                <a:ea typeface="Noto Sans" charset="0"/>
                <a:cs typeface="Noto Sans" charset="0"/>
              </a:rPr>
              <a:t>resultados sostenibles a largo plazo</a:t>
            </a:r>
            <a:r>
              <a:rPr lang="es-ES" sz="1600" dirty="0">
                <a:solidFill>
                  <a:srgbClr val="293B45"/>
                </a:solidFill>
                <a:latin typeface="Noto Sans" charset="0"/>
                <a:ea typeface="Noto Sans" charset="0"/>
                <a:cs typeface="Noto Sans" charset="0"/>
              </a:rPr>
              <a:t> de los enfoques integrados pueden representar una </a:t>
            </a:r>
            <a:r>
              <a:rPr lang="es-ES" sz="1600" b="1" dirty="0">
                <a:solidFill>
                  <a:srgbClr val="293B45"/>
                </a:solidFill>
                <a:latin typeface="Noto Sans" charset="0"/>
                <a:ea typeface="Noto Sans" charset="0"/>
                <a:cs typeface="Noto Sans" charset="0"/>
              </a:rPr>
              <a:t>oportunidad de transformación</a:t>
            </a:r>
            <a:r>
              <a:rPr lang="es-ES" sz="1600" dirty="0">
                <a:solidFill>
                  <a:srgbClr val="293B45"/>
                </a:solidFill>
                <a:latin typeface="Noto Sans" charset="0"/>
                <a:ea typeface="Noto Sans" charset="0"/>
                <a:cs typeface="Noto Sans" charset="0"/>
              </a:rPr>
              <a:t> que encamine un país hacia la prosperidad. </a:t>
            </a:r>
          </a:p>
          <a:p>
            <a:endParaRPr lang="en-GB" sz="1700" dirty="0">
              <a:solidFill>
                <a:srgbClr val="293B45"/>
              </a:solidFill>
              <a:latin typeface="Noto Sans" charset="0"/>
              <a:ea typeface="Noto Sans" charset="0"/>
              <a:cs typeface="Noto Sans" charset="0"/>
            </a:endParaRPr>
          </a:p>
        </p:txBody>
      </p:sp>
      <p:sp>
        <p:nvSpPr>
          <p:cNvPr id="28" name="Rectangle 27"/>
          <p:cNvSpPr/>
          <p:nvPr/>
        </p:nvSpPr>
        <p:spPr>
          <a:xfrm>
            <a:off x="3578518" y="3914874"/>
            <a:ext cx="7133968" cy="600164"/>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es-ES" sz="1600" b="1" dirty="0">
                <a:solidFill>
                  <a:srgbClr val="293B45"/>
                </a:solidFill>
                <a:latin typeface="Noto Sans" charset="0"/>
                <a:ea typeface="Noto Sans" charset="0"/>
                <a:cs typeface="Noto Sans" charset="0"/>
              </a:rPr>
              <a:t>Los donantes desempeñan un papel fundamental</a:t>
            </a:r>
            <a:r>
              <a:rPr lang="es-ES" sz="1600" dirty="0">
                <a:solidFill>
                  <a:srgbClr val="293B45"/>
                </a:solidFill>
                <a:latin typeface="Noto Sans" charset="0"/>
                <a:ea typeface="Noto Sans" charset="0"/>
                <a:cs typeface="Noto Sans" charset="0"/>
              </a:rPr>
              <a:t>.</a:t>
            </a:r>
          </a:p>
        </p:txBody>
      </p:sp>
    </p:spTree>
    <p:extLst>
      <p:ext uri="{BB962C8B-B14F-4D97-AF65-F5344CB8AC3E}">
        <p14:creationId xmlns:p14="http://schemas.microsoft.com/office/powerpoint/2010/main" val="1427408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14:bounceEnd="50000">
                                          <p:cBhvr additive="base">
                                            <p:cTn id="13"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50000">
                                          <p:cBhvr additive="base">
                                            <p:cTn id="29"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0-#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0-#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txBox="1">
            <a:spLocks/>
          </p:cNvSpPr>
          <p:nvPr/>
        </p:nvSpPr>
        <p:spPr>
          <a:xfrm>
            <a:off x="2369435" y="230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293B45"/>
                </a:solidFill>
                <a:latin typeface="Noto Sans" charset="0"/>
                <a:ea typeface="Noto Sans" charset="0"/>
                <a:cs typeface="Noto Sans" charset="0"/>
              </a:rPr>
              <a:t>El Servicio Mundial de Financiamiento: </a:t>
            </a:r>
            <a:r>
              <a:rPr lang="es-ES" sz="1800" b="1" dirty="0" smtClean="0">
                <a:solidFill>
                  <a:srgbClr val="293B45"/>
                </a:solidFill>
                <a:latin typeface="Noto Sans" charset="0"/>
                <a:ea typeface="Noto Sans" charset="0"/>
                <a:cs typeface="Noto Sans" charset="0"/>
              </a:rPr>
              <a:t/>
            </a:r>
            <a:br>
              <a:rPr lang="es-ES" sz="1800" b="1" dirty="0" smtClean="0">
                <a:solidFill>
                  <a:srgbClr val="293B45"/>
                </a:solidFill>
                <a:latin typeface="Noto Sans" charset="0"/>
                <a:ea typeface="Noto Sans" charset="0"/>
                <a:cs typeface="Noto Sans" charset="0"/>
              </a:rPr>
            </a:br>
            <a:r>
              <a:rPr lang="es-ES" sz="1800" b="1" dirty="0" smtClean="0">
                <a:solidFill>
                  <a:srgbClr val="293B45"/>
                </a:solidFill>
                <a:latin typeface="Noto Sans" charset="0"/>
                <a:ea typeface="Noto Sans" charset="0"/>
                <a:cs typeface="Noto Sans" charset="0"/>
              </a:rPr>
              <a:t>¿</a:t>
            </a:r>
            <a:r>
              <a:rPr lang="es-ES" sz="1800" b="1" dirty="0">
                <a:solidFill>
                  <a:srgbClr val="293B45"/>
                </a:solidFill>
                <a:latin typeface="Noto Sans" charset="0"/>
                <a:ea typeface="Noto Sans" charset="0"/>
                <a:cs typeface="Noto Sans" charset="0"/>
              </a:rPr>
              <a:t>una oportunidad para financiar la integración?</a:t>
            </a:r>
            <a:endParaRPr lang="en-GB" sz="1800" b="1" dirty="0">
              <a:solidFill>
                <a:srgbClr val="293B45"/>
              </a:solidFill>
              <a:latin typeface="Noto Sans" charset="0"/>
              <a:ea typeface="Noto Sans" charset="0"/>
              <a:cs typeface="Noto Sans" charset="0"/>
            </a:endParaRPr>
          </a:p>
        </p:txBody>
      </p:sp>
      <p:grpSp>
        <p:nvGrpSpPr>
          <p:cNvPr id="40" name="Group 39"/>
          <p:cNvGrpSpPr/>
          <p:nvPr/>
        </p:nvGrpSpPr>
        <p:grpSpPr>
          <a:xfrm>
            <a:off x="2369435" y="1395235"/>
            <a:ext cx="7414054" cy="1161535"/>
            <a:chOff x="2117124" y="1395235"/>
            <a:chExt cx="7414054" cy="1161535"/>
          </a:xfrm>
        </p:grpSpPr>
        <p:sp>
          <p:nvSpPr>
            <p:cNvPr id="36" name="Rounded Rectangle 35"/>
            <p:cNvSpPr/>
            <p:nvPr/>
          </p:nvSpPr>
          <p:spPr>
            <a:xfrm>
              <a:off x="2117124" y="1395235"/>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a:p>
          </p:txBody>
        </p:sp>
        <p:sp>
          <p:nvSpPr>
            <p:cNvPr id="24" name="Rectangle 23"/>
            <p:cNvSpPr/>
            <p:nvPr/>
          </p:nvSpPr>
          <p:spPr>
            <a:xfrm>
              <a:off x="2369435" y="1610032"/>
              <a:ext cx="6865181" cy="738664"/>
            </a:xfrm>
            <a:prstGeom prst="rect">
              <a:avLst/>
            </a:prstGeom>
          </p:spPr>
          <p:txBody>
            <a:bodyPr wrap="square" lIns="36000" rIns="36000">
              <a:spAutoFit/>
            </a:bodyPr>
            <a:lstStyle/>
            <a:p>
              <a:r>
                <a:rPr lang="es-ES" sz="1400" dirty="0">
                  <a:solidFill>
                    <a:schemeClr val="bg1"/>
                  </a:solidFill>
                  <a:latin typeface="Noto Sans" charset="0"/>
                  <a:ea typeface="Noto Sans" charset="0"/>
                  <a:cs typeface="Noto Sans" charset="0"/>
                </a:rPr>
                <a:t>El modelo del Servicio Mundial de Financiamiento hace hincapié en un enfoque dirigido por los países para mejorar la nutrición y la salud reproductiva, materna, neonatal, infantil y adolescente. </a:t>
              </a:r>
            </a:p>
          </p:txBody>
        </p:sp>
      </p:grpSp>
      <p:grpSp>
        <p:nvGrpSpPr>
          <p:cNvPr id="41" name="Group 40"/>
          <p:cNvGrpSpPr/>
          <p:nvPr/>
        </p:nvGrpSpPr>
        <p:grpSpPr>
          <a:xfrm>
            <a:off x="2369435" y="2633234"/>
            <a:ext cx="7414054" cy="1161535"/>
            <a:chOff x="2117124" y="2633234"/>
            <a:chExt cx="7414054" cy="1161535"/>
          </a:xfrm>
        </p:grpSpPr>
        <p:sp>
          <p:nvSpPr>
            <p:cNvPr id="37" name="Rounded Rectangle 36"/>
            <p:cNvSpPr/>
            <p:nvPr/>
          </p:nvSpPr>
          <p:spPr>
            <a:xfrm>
              <a:off x="2117124" y="2633234"/>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a:p>
          </p:txBody>
        </p:sp>
        <p:sp>
          <p:nvSpPr>
            <p:cNvPr id="32" name="Rectangle 31"/>
            <p:cNvSpPr/>
            <p:nvPr/>
          </p:nvSpPr>
          <p:spPr>
            <a:xfrm>
              <a:off x="2369435" y="2798502"/>
              <a:ext cx="6865181" cy="738664"/>
            </a:xfrm>
            <a:prstGeom prst="rect">
              <a:avLst/>
            </a:prstGeom>
          </p:spPr>
          <p:txBody>
            <a:bodyPr wrap="square" lIns="36000" rIns="36000">
              <a:spAutoFit/>
            </a:bodyPr>
            <a:lstStyle/>
            <a:p>
              <a:r>
                <a:rPr lang="es-ES" sz="1400" dirty="0">
                  <a:solidFill>
                    <a:schemeClr val="bg1"/>
                  </a:solidFill>
                  <a:latin typeface="Noto Sans" charset="0"/>
                  <a:ea typeface="Noto Sans" charset="0"/>
                  <a:cs typeface="Noto Sans" charset="0"/>
                </a:rPr>
                <a:t>El procedimiento de inversión del Servicio se inscribe en una perspectiva multisectorial. Como tal, </a:t>
              </a:r>
              <a:r>
                <a:rPr lang="es-ES" sz="1400" b="1" dirty="0">
                  <a:solidFill>
                    <a:schemeClr val="bg1"/>
                  </a:solidFill>
                  <a:latin typeface="Noto Sans" charset="0"/>
                  <a:ea typeface="Noto Sans" charset="0"/>
                  <a:cs typeface="Noto Sans" charset="0"/>
                </a:rPr>
                <a:t>podría</a:t>
              </a:r>
              <a:r>
                <a:rPr lang="es-ES" sz="1400" dirty="0">
                  <a:solidFill>
                    <a:schemeClr val="bg1"/>
                  </a:solidFill>
                  <a:latin typeface="Noto Sans" charset="0"/>
                  <a:ea typeface="Noto Sans" charset="0"/>
                  <a:cs typeface="Noto Sans" charset="0"/>
                </a:rPr>
                <a:t> financiar enfoques más integrados en materia de WASH y salud infantil. </a:t>
              </a:r>
            </a:p>
          </p:txBody>
        </p:sp>
      </p:grpSp>
      <p:grpSp>
        <p:nvGrpSpPr>
          <p:cNvPr id="43" name="Group 42"/>
          <p:cNvGrpSpPr/>
          <p:nvPr/>
        </p:nvGrpSpPr>
        <p:grpSpPr>
          <a:xfrm>
            <a:off x="2369435" y="3882697"/>
            <a:ext cx="7414054" cy="1161535"/>
            <a:chOff x="2117124" y="3882697"/>
            <a:chExt cx="7414054" cy="1161535"/>
          </a:xfrm>
        </p:grpSpPr>
        <p:sp>
          <p:nvSpPr>
            <p:cNvPr id="38" name="Rounded Rectangle 37"/>
            <p:cNvSpPr/>
            <p:nvPr/>
          </p:nvSpPr>
          <p:spPr>
            <a:xfrm>
              <a:off x="2117124" y="3882697"/>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400"/>
            </a:p>
          </p:txBody>
        </p:sp>
        <p:sp>
          <p:nvSpPr>
            <p:cNvPr id="33" name="Rectangle 32"/>
            <p:cNvSpPr/>
            <p:nvPr/>
          </p:nvSpPr>
          <p:spPr>
            <a:xfrm>
              <a:off x="2369435" y="3960037"/>
              <a:ext cx="6865181" cy="954107"/>
            </a:xfrm>
            <a:prstGeom prst="rect">
              <a:avLst/>
            </a:prstGeom>
          </p:spPr>
          <p:txBody>
            <a:bodyPr wrap="square" lIns="36000" rIns="36000">
              <a:spAutoFit/>
            </a:bodyPr>
            <a:lstStyle/>
            <a:p>
              <a:r>
                <a:rPr lang="es-ES" sz="1400" dirty="0">
                  <a:solidFill>
                    <a:schemeClr val="bg1"/>
                  </a:solidFill>
                  <a:latin typeface="Noto Sans" charset="0"/>
                  <a:ea typeface="Noto Sans" charset="0"/>
                  <a:cs typeface="Noto Sans" charset="0"/>
                </a:rPr>
                <a:t>El Servicio Mundial de Financiamiento destaca dos países que utilizan la financiación para combinar las medidas en materia de agua, saneamiento e higiene con las de salud y nutrición: la República Democrática del Congo y la República Unida de </a:t>
              </a:r>
              <a:r>
                <a:rPr lang="es-ES" sz="1400" dirty="0" err="1">
                  <a:solidFill>
                    <a:schemeClr val="bg1"/>
                  </a:solidFill>
                  <a:latin typeface="Noto Sans" charset="0"/>
                  <a:ea typeface="Noto Sans" charset="0"/>
                  <a:cs typeface="Noto Sans" charset="0"/>
                </a:rPr>
                <a:t>Tanzanía</a:t>
              </a:r>
              <a:r>
                <a:rPr lang="es-ES" sz="1400" dirty="0">
                  <a:solidFill>
                    <a:schemeClr val="bg1"/>
                  </a:solidFill>
                  <a:latin typeface="Noto Sans" charset="0"/>
                  <a:ea typeface="Noto Sans" charset="0"/>
                  <a:cs typeface="Noto Sans" charset="0"/>
                </a:rPr>
                <a:t>. </a:t>
              </a:r>
            </a:p>
          </p:txBody>
        </p:sp>
      </p:grpSp>
      <p:grpSp>
        <p:nvGrpSpPr>
          <p:cNvPr id="42" name="Group 41"/>
          <p:cNvGrpSpPr/>
          <p:nvPr/>
        </p:nvGrpSpPr>
        <p:grpSpPr>
          <a:xfrm>
            <a:off x="2369435" y="5120696"/>
            <a:ext cx="7414054" cy="1161535"/>
            <a:chOff x="2117124" y="5120696"/>
            <a:chExt cx="7414054" cy="1161535"/>
          </a:xfrm>
        </p:grpSpPr>
        <p:sp>
          <p:nvSpPr>
            <p:cNvPr id="39" name="Rounded Rectangle 38"/>
            <p:cNvSpPr/>
            <p:nvPr/>
          </p:nvSpPr>
          <p:spPr>
            <a:xfrm>
              <a:off x="2117124" y="5120696"/>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a:p>
          </p:txBody>
        </p:sp>
        <p:sp>
          <p:nvSpPr>
            <p:cNvPr id="34" name="Rectangle 33"/>
            <p:cNvSpPr/>
            <p:nvPr/>
          </p:nvSpPr>
          <p:spPr>
            <a:xfrm>
              <a:off x="2369435" y="5224409"/>
              <a:ext cx="6865181" cy="954107"/>
            </a:xfrm>
            <a:prstGeom prst="rect">
              <a:avLst/>
            </a:prstGeom>
          </p:spPr>
          <p:txBody>
            <a:bodyPr wrap="square" lIns="36000" rIns="36000">
              <a:spAutoFit/>
            </a:bodyPr>
            <a:lstStyle/>
            <a:p>
              <a:r>
                <a:rPr lang="es-ES" sz="1400" dirty="0">
                  <a:solidFill>
                    <a:schemeClr val="bg1"/>
                  </a:solidFill>
                  <a:latin typeface="Noto Sans" charset="0"/>
                  <a:ea typeface="Noto Sans" charset="0"/>
                  <a:cs typeface="Noto Sans" charset="0"/>
                </a:rPr>
                <a:t>Teniendo en cuenta que el Servicio Mundial de Financiamiento efectuará pronto su primer reabastecimiento de envergadura, y que existen planes de ampliación, </a:t>
              </a:r>
              <a:r>
                <a:rPr lang="es-ES" sz="1400" b="1" dirty="0">
                  <a:solidFill>
                    <a:schemeClr val="bg1"/>
                  </a:solidFill>
                  <a:latin typeface="Noto Sans" charset="0"/>
                  <a:ea typeface="Noto Sans" charset="0"/>
                  <a:cs typeface="Noto Sans" charset="0"/>
                </a:rPr>
                <a:t>instamos a los Gobiernos y donantes </a:t>
              </a:r>
              <a:r>
                <a:rPr lang="es-ES" sz="1400" dirty="0">
                  <a:solidFill>
                    <a:schemeClr val="bg1"/>
                  </a:solidFill>
                  <a:latin typeface="Noto Sans" charset="0"/>
                  <a:ea typeface="Noto Sans" charset="0"/>
                  <a:cs typeface="Noto Sans" charset="0"/>
                </a:rPr>
                <a:t>a que aprovechen esta oportunidad para financiar la integración eficaz de los servicios de WASH y salud infantil.</a:t>
              </a:r>
            </a:p>
          </p:txBody>
        </p:sp>
      </p:grpSp>
      <p:grpSp>
        <p:nvGrpSpPr>
          <p:cNvPr id="19" name="Group 18"/>
          <p:cNvGrpSpPr/>
          <p:nvPr/>
        </p:nvGrpSpPr>
        <p:grpSpPr>
          <a:xfrm>
            <a:off x="-5" y="457202"/>
            <a:ext cx="2240700" cy="449678"/>
            <a:chOff x="-5" y="457202"/>
            <a:chExt cx="2240700" cy="449678"/>
          </a:xfrm>
        </p:grpSpPr>
        <p:sp>
          <p:nvSpPr>
            <p:cNvPr id="20" name="Round Same Side Corner Rectangle 19"/>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63483" t="41136" r="19178" b="52793"/>
            <a:stretch/>
          </p:blipFill>
          <p:spPr>
            <a:xfrm>
              <a:off x="713232" y="554885"/>
              <a:ext cx="1417735" cy="279249"/>
            </a:xfrm>
            <a:prstGeom prst="rect">
              <a:avLst/>
            </a:prstGeom>
          </p:spPr>
        </p:pic>
      </p:grpSp>
    </p:spTree>
    <p:extLst>
      <p:ext uri="{BB962C8B-B14F-4D97-AF65-F5344CB8AC3E}">
        <p14:creationId xmlns:p14="http://schemas.microsoft.com/office/powerpoint/2010/main" val="29658950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10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rotWithShape="1">
          <a:blip r:embed="rId2">
            <a:extLst>
              <a:ext uri="{28A0092B-C50C-407E-A947-70E740481C1C}">
                <a14:useLocalDpi xmlns:a14="http://schemas.microsoft.com/office/drawing/2010/main" val="0"/>
              </a:ext>
            </a:extLst>
          </a:blip>
          <a:srcRect l="17524" t="38540" r="8054" b="50101"/>
          <a:stretch/>
        </p:blipFill>
        <p:spPr>
          <a:xfrm>
            <a:off x="1716506" y="1794798"/>
            <a:ext cx="10222992" cy="877785"/>
          </a:xfrm>
          <a:prstGeom prst="rect">
            <a:avLst/>
          </a:prstGeom>
        </p:spPr>
      </p:pic>
      <p:sp>
        <p:nvSpPr>
          <p:cNvPr id="12" name="Rectangle 11"/>
          <p:cNvSpPr/>
          <p:nvPr/>
        </p:nvSpPr>
        <p:spPr>
          <a:xfrm>
            <a:off x="3261018" y="2964826"/>
            <a:ext cx="7133968" cy="1092607"/>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Hacer realidad los Objetivos de Desarrollo Sostenible requiere una </a:t>
            </a:r>
            <a:r>
              <a:rPr lang="es-ES" sz="1600" b="1" dirty="0">
                <a:solidFill>
                  <a:srgbClr val="293B45"/>
                </a:solidFill>
                <a:latin typeface="Noto Sans" charset="0"/>
                <a:ea typeface="Noto Sans" charset="0"/>
                <a:cs typeface="Noto Sans" charset="0"/>
              </a:rPr>
              <a:t>actuación audaz y modos de pensar novedosos</a:t>
            </a:r>
            <a:r>
              <a:rPr lang="es-ES" sz="1600" dirty="0">
                <a:solidFill>
                  <a:srgbClr val="293B45"/>
                </a:solidFill>
                <a:latin typeface="Noto Sans" charset="0"/>
                <a:ea typeface="Noto Sans" charset="0"/>
                <a:cs typeface="Noto Sans" charset="0"/>
              </a:rPr>
              <a:t> que superen la compartimentación tradicional.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2918665"/>
            <a:ext cx="1032132" cy="69100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3904955"/>
            <a:ext cx="1032132" cy="69100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5092814"/>
            <a:ext cx="1032132" cy="691004"/>
          </a:xfrm>
          <a:prstGeom prst="rect">
            <a:avLst/>
          </a:prstGeom>
        </p:spPr>
      </p:pic>
      <p:sp>
        <p:nvSpPr>
          <p:cNvPr id="16" name="Rectangle 15"/>
          <p:cNvSpPr/>
          <p:nvPr/>
        </p:nvSpPr>
        <p:spPr>
          <a:xfrm>
            <a:off x="3261018" y="3855751"/>
            <a:ext cx="7133968" cy="1338828"/>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Los niños de hoy, y las economías de mañana, dependen de la acción urgente de los Gobiernos y los donantes en favor del fortalecimiento de la coordinación, la integración y la inversión en el ámbito de la salud infantil y del agua, el saneamiento y la higiene. </a:t>
            </a:r>
          </a:p>
          <a:p>
            <a:endParaRPr lang="en-GB" sz="1700" dirty="0">
              <a:solidFill>
                <a:srgbClr val="293B45"/>
              </a:solidFill>
              <a:latin typeface="Noto Sans" charset="0"/>
              <a:ea typeface="Noto Sans" charset="0"/>
              <a:cs typeface="Noto Sans" charset="0"/>
            </a:endParaRPr>
          </a:p>
        </p:txBody>
      </p:sp>
      <p:sp>
        <p:nvSpPr>
          <p:cNvPr id="17" name="Rectangle 16"/>
          <p:cNvSpPr/>
          <p:nvPr/>
        </p:nvSpPr>
        <p:spPr>
          <a:xfrm>
            <a:off x="3261018" y="4996075"/>
            <a:ext cx="7133968" cy="830997"/>
          </a:xfrm>
          <a:prstGeom prst="rect">
            <a:avLst/>
          </a:prstGeom>
        </p:spPr>
        <p:txBody>
          <a:bodyPr wrap="square">
            <a:spAutoFit/>
          </a:bodyPr>
          <a:lstStyle/>
          <a:p>
            <a:r>
              <a:rPr lang="es-ES" sz="1600" dirty="0">
                <a:solidFill>
                  <a:srgbClr val="293B45"/>
                </a:solidFill>
                <a:latin typeface="Noto Sans" charset="0"/>
                <a:ea typeface="Noto Sans" charset="0"/>
                <a:cs typeface="Noto Sans" charset="0"/>
              </a:rPr>
              <a:t>Instamos a los responsables de la adopción de decisiones a que </a:t>
            </a:r>
            <a:r>
              <a:rPr lang="es-ES" sz="1600" b="1" dirty="0">
                <a:solidFill>
                  <a:srgbClr val="293B45"/>
                </a:solidFill>
                <a:latin typeface="Noto Sans" charset="0"/>
                <a:ea typeface="Noto Sans" charset="0"/>
                <a:cs typeface="Noto Sans" charset="0"/>
              </a:rPr>
              <a:t>actúen con un espíritu ambicioso e innovador</a:t>
            </a:r>
            <a:r>
              <a:rPr lang="es-ES" sz="1600" dirty="0">
                <a:solidFill>
                  <a:srgbClr val="293B45"/>
                </a:solidFill>
                <a:latin typeface="Noto Sans" charset="0"/>
                <a:ea typeface="Noto Sans" charset="0"/>
                <a:cs typeface="Noto Sans" charset="0"/>
              </a:rPr>
              <a:t> a fin de labrar el camino hacia la salud y la prosperidad de todas las personas, sin dejar a nadie atrás. </a:t>
            </a:r>
          </a:p>
        </p:txBody>
      </p:sp>
      <p:grpSp>
        <p:nvGrpSpPr>
          <p:cNvPr id="18" name="Group 17"/>
          <p:cNvGrpSpPr/>
          <p:nvPr/>
        </p:nvGrpSpPr>
        <p:grpSpPr>
          <a:xfrm>
            <a:off x="-5" y="457201"/>
            <a:ext cx="3401247" cy="1045354"/>
            <a:chOff x="-6" y="457201"/>
            <a:chExt cx="3686662" cy="1045354"/>
          </a:xfrm>
        </p:grpSpPr>
        <p:sp>
          <p:nvSpPr>
            <p:cNvPr id="19" name="Round Same Side Corner Rectangle 18"/>
            <p:cNvSpPr/>
            <p:nvPr/>
          </p:nvSpPr>
          <p:spPr>
            <a:xfrm rot="5400000">
              <a:off x="896628" y="-439433"/>
              <a:ext cx="1045353"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03869" y="486892"/>
              <a:ext cx="2982787" cy="1015663"/>
            </a:xfrm>
            <a:prstGeom prst="rect">
              <a:avLst/>
            </a:prstGeom>
          </p:spPr>
          <p:txBody>
            <a:bodyPr wrap="square">
              <a:spAutoFit/>
            </a:bodyPr>
            <a:lstStyle/>
            <a:p>
              <a:r>
                <a:rPr lang="es-ES" sz="2000" b="1" dirty="0" smtClean="0">
                  <a:solidFill>
                    <a:srgbClr val="293B45"/>
                  </a:solidFill>
                  <a:latin typeface="Noto Sans" charset="0"/>
                  <a:ea typeface="Noto Sans" charset="0"/>
                  <a:cs typeface="Noto Sans" charset="0"/>
                </a:rPr>
                <a:t>PASAR A LA </a:t>
              </a:r>
              <a:br>
                <a:rPr lang="es-ES" sz="2000" b="1" dirty="0" smtClean="0">
                  <a:solidFill>
                    <a:srgbClr val="293B45"/>
                  </a:solidFill>
                  <a:latin typeface="Noto Sans" charset="0"/>
                  <a:ea typeface="Noto Sans" charset="0"/>
                  <a:cs typeface="Noto Sans" charset="0"/>
                </a:rPr>
              </a:br>
              <a:r>
                <a:rPr lang="es-ES" sz="2000" b="1" dirty="0" smtClean="0">
                  <a:solidFill>
                    <a:srgbClr val="293B45"/>
                  </a:solidFill>
                  <a:latin typeface="Noto Sans" charset="0"/>
                  <a:ea typeface="Noto Sans" charset="0"/>
                  <a:cs typeface="Noto Sans" charset="0"/>
                </a:rPr>
                <a:t>ACCIÓN DE INMEDIATO</a:t>
              </a:r>
              <a:endParaRPr lang="en-US" sz="2000"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3856842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14:presetBounceEnd="5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50000">
                                          <p:cBhvr additive="base">
                                            <p:cTn id="23"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14:presetBounceEnd="5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0000">
                                          <p:cBhvr additive="base">
                                            <p:cTn id="31"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208" t="38220" r="35521" b="41966"/>
          <a:stretch/>
        </p:blipFill>
        <p:spPr>
          <a:xfrm>
            <a:off x="3979816" y="4845825"/>
            <a:ext cx="4178300" cy="1358900"/>
          </a:xfrm>
          <a:prstGeom prst="rect">
            <a:avLst/>
          </a:prstGeom>
        </p:spPr>
      </p:pic>
      <p:grpSp>
        <p:nvGrpSpPr>
          <p:cNvPr id="7" name="Group 6"/>
          <p:cNvGrpSpPr/>
          <p:nvPr/>
        </p:nvGrpSpPr>
        <p:grpSpPr>
          <a:xfrm>
            <a:off x="0" y="485478"/>
            <a:ext cx="4107770" cy="461665"/>
            <a:chOff x="3613830" y="4292600"/>
            <a:chExt cx="4107770" cy="461665"/>
          </a:xfrm>
        </p:grpSpPr>
        <p:sp>
          <p:nvSpPr>
            <p:cNvPr id="5" name="Round Same Side Corner Rectangle 4"/>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6" name="Round Same Side Corner Rectangle 5"/>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
        <p:nvSpPr>
          <p:cNvPr id="9" name="Rectangle 8"/>
          <p:cNvSpPr/>
          <p:nvPr/>
        </p:nvSpPr>
        <p:spPr>
          <a:xfrm>
            <a:off x="2501982" y="2490836"/>
            <a:ext cx="7133968" cy="1292662"/>
          </a:xfrm>
          <a:prstGeom prst="rect">
            <a:avLst/>
          </a:prstGeom>
        </p:spPr>
        <p:txBody>
          <a:bodyPr wrap="square">
            <a:spAutoFit/>
          </a:bodyPr>
          <a:lstStyle/>
          <a:p>
            <a:pPr algn="ctr"/>
            <a:endParaRPr lang="en-GB" sz="2400" b="1" dirty="0">
              <a:solidFill>
                <a:srgbClr val="293B45"/>
              </a:solidFill>
              <a:latin typeface="Noto Sans" charset="0"/>
              <a:ea typeface="Noto Sans" charset="0"/>
              <a:cs typeface="Noto Sans" charset="0"/>
            </a:endParaRPr>
          </a:p>
          <a:p>
            <a:pPr algn="ctr"/>
            <a:r>
              <a:rPr lang="en-GB" b="1" dirty="0" smtClean="0">
                <a:solidFill>
                  <a:srgbClr val="293B45"/>
                </a:solidFill>
                <a:latin typeface="Noto Sans" charset="0"/>
                <a:ea typeface="Noto Sans" charset="0"/>
                <a:cs typeface="Noto Sans" charset="0"/>
              </a:rPr>
              <a:t>www.washmatters.wateraid.org/integrate-for-health</a:t>
            </a:r>
          </a:p>
          <a:p>
            <a:pPr algn="ctr"/>
            <a:endParaRPr lang="en-GB" b="1" dirty="0" smtClean="0">
              <a:solidFill>
                <a:srgbClr val="293B45"/>
              </a:solidFill>
              <a:latin typeface="Noto Sans" charset="0"/>
              <a:ea typeface="Noto Sans" charset="0"/>
              <a:cs typeface="Noto Sans" charset="0"/>
            </a:endParaRPr>
          </a:p>
          <a:p>
            <a:pPr algn="ctr"/>
            <a:r>
              <a:rPr lang="en-GB" b="1" dirty="0" smtClean="0">
                <a:solidFill>
                  <a:srgbClr val="293B45"/>
                </a:solidFill>
                <a:latin typeface="Noto Sans" charset="0"/>
                <a:ea typeface="Noto Sans" charset="0"/>
                <a:cs typeface="Noto Sans" charset="0"/>
              </a:rPr>
              <a:t>www.DefeatDD.org </a:t>
            </a:r>
            <a:endParaRPr lang="en-GB" b="1" dirty="0">
              <a:solidFill>
                <a:srgbClr val="293B45"/>
              </a:solidFill>
              <a:latin typeface="Noto Sans" charset="0"/>
              <a:ea typeface="Noto Sans" charset="0"/>
              <a:cs typeface="Noto Sans" charset="0"/>
            </a:endParaRPr>
          </a:p>
        </p:txBody>
      </p:sp>
      <p:sp>
        <p:nvSpPr>
          <p:cNvPr id="10" name="Rectangle 9">
            <a:hlinkClick r:id="rId3"/>
          </p:cNvPr>
          <p:cNvSpPr/>
          <p:nvPr/>
        </p:nvSpPr>
        <p:spPr>
          <a:xfrm>
            <a:off x="2898648" y="2898648"/>
            <a:ext cx="6318504" cy="30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p:cNvPr>
          <p:cNvSpPr/>
          <p:nvPr/>
        </p:nvSpPr>
        <p:spPr>
          <a:xfrm>
            <a:off x="4828032" y="3447288"/>
            <a:ext cx="2487168" cy="3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95374" y="2282428"/>
            <a:ext cx="2525051" cy="461665"/>
          </a:xfrm>
          <a:prstGeom prst="rect">
            <a:avLst/>
          </a:prstGeom>
        </p:spPr>
        <p:txBody>
          <a:bodyPr wrap="none">
            <a:spAutoFit/>
          </a:bodyPr>
          <a:lstStyle/>
          <a:p>
            <a:pPr algn="ctr"/>
            <a:r>
              <a:rPr lang="en-US" sz="2400" b="1" dirty="0">
                <a:solidFill>
                  <a:srgbClr val="293B45"/>
                </a:solidFill>
                <a:latin typeface="Noto Sans" charset="0"/>
                <a:ea typeface="Noto Sans" charset="0"/>
                <a:cs typeface="Noto Sans" charset="0"/>
              </a:rPr>
              <a:t>Leer el </a:t>
            </a:r>
            <a:r>
              <a:rPr lang="en-US" sz="2400" b="1" dirty="0" err="1">
                <a:solidFill>
                  <a:srgbClr val="293B45"/>
                </a:solidFill>
                <a:latin typeface="Noto Sans" charset="0"/>
                <a:ea typeface="Noto Sans" charset="0"/>
                <a:cs typeface="Noto Sans" charset="0"/>
              </a:rPr>
              <a:t>informe</a:t>
            </a:r>
            <a:endParaRPr lang="en-GB" sz="24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11298411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7496" r="12328" b="78465"/>
          <a:stretch/>
        </p:blipFill>
        <p:spPr>
          <a:xfrm>
            <a:off x="2751860" y="149766"/>
            <a:ext cx="7324345" cy="1474471"/>
          </a:xfrm>
          <a:prstGeom prst="rect">
            <a:avLst/>
          </a:prstGeom>
        </p:spPr>
      </p:pic>
      <p:grpSp>
        <p:nvGrpSpPr>
          <p:cNvPr id="15" name="Group 14"/>
          <p:cNvGrpSpPr/>
          <p:nvPr/>
        </p:nvGrpSpPr>
        <p:grpSpPr>
          <a:xfrm>
            <a:off x="-5" y="457201"/>
            <a:ext cx="3401247" cy="1045354"/>
            <a:chOff x="-6" y="457201"/>
            <a:chExt cx="3686662" cy="1045354"/>
          </a:xfrm>
        </p:grpSpPr>
        <p:sp>
          <p:nvSpPr>
            <p:cNvPr id="16" name="Round Same Side Corner Rectangle 15"/>
            <p:cNvSpPr/>
            <p:nvPr/>
          </p:nvSpPr>
          <p:spPr>
            <a:xfrm rot="5400000">
              <a:off x="896628" y="-439433"/>
              <a:ext cx="1045353"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3869" y="486892"/>
              <a:ext cx="2982787" cy="1015663"/>
            </a:xfrm>
            <a:prstGeom prst="rect">
              <a:avLst/>
            </a:prstGeom>
          </p:spPr>
          <p:txBody>
            <a:bodyPr wrap="square">
              <a:spAutoFit/>
            </a:bodyPr>
            <a:lstStyle/>
            <a:p>
              <a:r>
                <a:rPr lang="es-ES" sz="2000" b="1" dirty="0" smtClean="0">
                  <a:solidFill>
                    <a:srgbClr val="293B45"/>
                  </a:solidFill>
                  <a:latin typeface="Noto Sans" charset="0"/>
                  <a:ea typeface="Noto Sans" charset="0"/>
                  <a:cs typeface="Noto Sans" charset="0"/>
                </a:rPr>
                <a:t>PASAR A LA </a:t>
              </a:r>
              <a:br>
                <a:rPr lang="es-ES" sz="2000" b="1" dirty="0" smtClean="0">
                  <a:solidFill>
                    <a:srgbClr val="293B45"/>
                  </a:solidFill>
                  <a:latin typeface="Noto Sans" charset="0"/>
                  <a:ea typeface="Noto Sans" charset="0"/>
                  <a:cs typeface="Noto Sans" charset="0"/>
                </a:rPr>
              </a:br>
              <a:r>
                <a:rPr lang="es-ES" sz="2000" b="1" dirty="0" smtClean="0">
                  <a:solidFill>
                    <a:srgbClr val="293B45"/>
                  </a:solidFill>
                  <a:latin typeface="Noto Sans" charset="0"/>
                  <a:ea typeface="Noto Sans" charset="0"/>
                  <a:cs typeface="Noto Sans" charset="0"/>
                </a:rPr>
                <a:t>ACCIÓN DE INMEDIATO</a:t>
              </a:r>
              <a:endParaRPr lang="en-US" sz="2000" b="1" dirty="0">
                <a:solidFill>
                  <a:srgbClr val="293B45"/>
                </a:solidFill>
                <a:latin typeface="Noto Sans" charset="0"/>
                <a:ea typeface="Noto Sans" charset="0"/>
                <a:cs typeface="Noto Sans"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544" y="4549036"/>
            <a:ext cx="3773919" cy="9597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544" y="1901011"/>
            <a:ext cx="3773920" cy="9597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544" y="3233261"/>
            <a:ext cx="3773919" cy="95974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7036" y="2031436"/>
            <a:ext cx="1068811" cy="71556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7036" y="3355963"/>
            <a:ext cx="1068811" cy="71556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7036" y="4688214"/>
            <a:ext cx="1068811" cy="715560"/>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4950" t="82583"/>
          <a:stretch/>
        </p:blipFill>
        <p:spPr>
          <a:xfrm>
            <a:off x="0" y="5653287"/>
            <a:ext cx="11588495" cy="1194562"/>
          </a:xfrm>
          <a:prstGeom prst="rect">
            <a:avLst/>
          </a:prstGeom>
        </p:spPr>
      </p:pic>
    </p:spTree>
    <p:extLst>
      <p:ext uri="{BB962C8B-B14F-4D97-AF65-F5344CB8AC3E}">
        <p14:creationId xmlns:p14="http://schemas.microsoft.com/office/powerpoint/2010/main" val="2516554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50000">
                                          <p:cBhvr additive="base">
                                            <p:cTn id="13"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50000">
                                          <p:cBhvr additive="base">
                                            <p:cTn id="21"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14:bounceEnd="50000">
                                          <p:cBhvr additive="base">
                                            <p:cTn id="29"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0-#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s-ES" sz="1600" dirty="0">
                <a:solidFill>
                  <a:srgbClr val="293B45"/>
                </a:solidFill>
                <a:latin typeface="Noto Sans" charset="0"/>
                <a:ea typeface="Noto Sans" charset="0"/>
                <a:cs typeface="Noto Sans" charset="0"/>
              </a:rPr>
              <a:t>La ampliación de un paquete integrado de intervenciones en materia de </a:t>
            </a:r>
            <a:r>
              <a:rPr lang="es-ES" sz="1600" b="1" dirty="0">
                <a:solidFill>
                  <a:srgbClr val="293B45"/>
                </a:solidFill>
                <a:latin typeface="Noto Sans" charset="0"/>
                <a:ea typeface="Noto Sans" charset="0"/>
                <a:cs typeface="Noto Sans" charset="0"/>
              </a:rPr>
              <a:t>WASH, vacunación contra el rotavirus y nutrición</a:t>
            </a:r>
            <a:r>
              <a:rPr lang="es-ES" sz="1600" dirty="0">
                <a:solidFill>
                  <a:srgbClr val="293B45"/>
                </a:solidFill>
                <a:latin typeface="Noto Sans" charset="0"/>
                <a:ea typeface="Noto Sans" charset="0"/>
                <a:cs typeface="Noto Sans" charset="0"/>
              </a:rPr>
              <a:t> hasta alcanzar una cobertura </a:t>
            </a:r>
            <a:r>
              <a:rPr lang="es-ES" sz="1600" dirty="0" smtClean="0">
                <a:solidFill>
                  <a:srgbClr val="293B45"/>
                </a:solidFill>
                <a:latin typeface="Noto Sans" charset="0"/>
                <a:ea typeface="Noto Sans" charset="0"/>
                <a:cs typeface="Noto Sans" charset="0"/>
              </a:rPr>
              <a:t/>
            </a:r>
            <a:br>
              <a:rPr lang="es-ES" sz="1600" dirty="0" smtClean="0">
                <a:solidFill>
                  <a:srgbClr val="293B45"/>
                </a:solidFill>
                <a:latin typeface="Noto Sans" charset="0"/>
                <a:ea typeface="Noto Sans" charset="0"/>
                <a:cs typeface="Noto Sans" charset="0"/>
              </a:rPr>
            </a:br>
            <a:r>
              <a:rPr lang="es-ES" sz="1600" dirty="0" smtClean="0">
                <a:solidFill>
                  <a:srgbClr val="293B45"/>
                </a:solidFill>
                <a:latin typeface="Noto Sans" charset="0"/>
                <a:ea typeface="Noto Sans" charset="0"/>
                <a:cs typeface="Noto Sans" charset="0"/>
              </a:rPr>
              <a:t>del </a:t>
            </a:r>
            <a:r>
              <a:rPr lang="es-ES" sz="1600" dirty="0">
                <a:solidFill>
                  <a:srgbClr val="293B45"/>
                </a:solidFill>
                <a:latin typeface="Noto Sans" charset="0"/>
                <a:ea typeface="Noto Sans" charset="0"/>
                <a:cs typeface="Noto Sans" charset="0"/>
              </a:rPr>
              <a:t>100%</a:t>
            </a:r>
          </a:p>
        </p:txBody>
      </p:sp>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80000" bIns="72000" rtlCol="0" anchor="ctr" anchorCtr="0"/>
          <a:lstStyle/>
          <a:p>
            <a:r>
              <a:rPr lang="es-ES" sz="1600" dirty="0">
                <a:solidFill>
                  <a:srgbClr val="293B45"/>
                </a:solidFill>
                <a:latin typeface="Noto Sans" charset="0"/>
                <a:ea typeface="Noto Sans" charset="0"/>
                <a:cs typeface="Noto Sans" charset="0"/>
              </a:rPr>
              <a:t>podría </a:t>
            </a:r>
            <a:r>
              <a:rPr lang="es-ES" sz="1600" b="1" dirty="0">
                <a:solidFill>
                  <a:srgbClr val="293B45"/>
                </a:solidFill>
                <a:latin typeface="Noto Sans" charset="0"/>
                <a:ea typeface="Noto Sans" charset="0"/>
                <a:cs typeface="Noto Sans" charset="0"/>
              </a:rPr>
              <a:t>reducir la morbilidad y la mortalidad</a:t>
            </a:r>
            <a:r>
              <a:rPr lang="es-ES" sz="1600" dirty="0">
                <a:solidFill>
                  <a:srgbClr val="293B45"/>
                </a:solidFill>
                <a:latin typeface="Noto Sans" charset="0"/>
                <a:ea typeface="Noto Sans" charset="0"/>
                <a:cs typeface="Noto Sans" charset="0"/>
              </a:rPr>
              <a:t> debidas a la diarrea y la neumonía en casi </a:t>
            </a:r>
            <a:r>
              <a:rPr lang="es-ES" sz="1600" b="1" dirty="0">
                <a:solidFill>
                  <a:srgbClr val="293B45"/>
                </a:solidFill>
                <a:latin typeface="Noto Sans" charset="0"/>
                <a:ea typeface="Noto Sans" charset="0"/>
                <a:cs typeface="Noto Sans" charset="0"/>
              </a:rPr>
              <a:t>dos tercios </a:t>
            </a:r>
            <a:r>
              <a:rPr lang="es-ES" sz="1600" b="1" dirty="0" smtClean="0">
                <a:solidFill>
                  <a:srgbClr val="293B45"/>
                </a:solidFill>
                <a:latin typeface="Noto Sans" charset="0"/>
                <a:ea typeface="Noto Sans" charset="0"/>
                <a:cs typeface="Noto Sans" charset="0"/>
              </a:rPr>
              <a:t/>
            </a:r>
            <a:br>
              <a:rPr lang="es-ES" sz="1600" b="1" dirty="0" smtClean="0">
                <a:solidFill>
                  <a:srgbClr val="293B45"/>
                </a:solidFill>
                <a:latin typeface="Noto Sans" charset="0"/>
                <a:ea typeface="Noto Sans" charset="0"/>
                <a:cs typeface="Noto Sans" charset="0"/>
              </a:rPr>
            </a:br>
            <a:r>
              <a:rPr lang="es-ES" sz="1600" b="1" dirty="0" smtClean="0">
                <a:solidFill>
                  <a:srgbClr val="293B45"/>
                </a:solidFill>
                <a:latin typeface="Noto Sans" charset="0"/>
                <a:ea typeface="Noto Sans" charset="0"/>
                <a:cs typeface="Noto Sans" charset="0"/>
              </a:rPr>
              <a:t>(</a:t>
            </a:r>
            <a:r>
              <a:rPr lang="es-ES" sz="1600" b="1" dirty="0">
                <a:solidFill>
                  <a:srgbClr val="293B45"/>
                </a:solidFill>
                <a:latin typeface="Noto Sans" charset="0"/>
                <a:ea typeface="Noto Sans" charset="0"/>
                <a:cs typeface="Noto Sans" charset="0"/>
              </a:rPr>
              <a:t>63%)</a:t>
            </a:r>
            <a:r>
              <a:rPr lang="es-ES" sz="1600" dirty="0">
                <a:solidFill>
                  <a:srgbClr val="293B45"/>
                </a:solidFill>
                <a:latin typeface="Noto Sans" charset="0"/>
                <a:ea typeface="Noto Sans" charset="0"/>
                <a:cs typeface="Noto Sans" charset="0"/>
              </a:rPr>
              <a:t> </a:t>
            </a:r>
            <a:r>
              <a:rPr lang="es-ES" sz="1600" b="1" dirty="0">
                <a:solidFill>
                  <a:srgbClr val="293B45"/>
                </a:solidFill>
                <a:latin typeface="Noto Sans" charset="0"/>
                <a:ea typeface="Noto Sans" charset="0"/>
                <a:cs typeface="Noto Sans" charset="0"/>
              </a:rPr>
              <a:t>y cerca de la mitad (49%), respectivamente</a:t>
            </a:r>
            <a:r>
              <a:rPr lang="es-ES" sz="1600" dirty="0">
                <a:solidFill>
                  <a:srgbClr val="293B45"/>
                </a:solidFill>
                <a:latin typeface="Noto Sans" charset="0"/>
                <a:ea typeface="Noto Sans" charset="0"/>
                <a:cs typeface="Noto Sans" charset="0"/>
              </a:rPr>
              <a:t> —lo que equivale a evitar más de </a:t>
            </a:r>
            <a:r>
              <a:rPr lang="es-ES" sz="1600" b="1" dirty="0">
                <a:solidFill>
                  <a:srgbClr val="293B45"/>
                </a:solidFill>
                <a:latin typeface="Noto Sans" charset="0"/>
                <a:ea typeface="Noto Sans" charset="0"/>
                <a:cs typeface="Noto Sans" charset="0"/>
              </a:rPr>
              <a:t>697.000 muertes infantiles al año—</a:t>
            </a:r>
            <a:r>
              <a:rPr lang="es-ES" sz="1600" dirty="0">
                <a:solidFill>
                  <a:srgbClr val="293B45"/>
                </a:solidFill>
                <a:latin typeface="Noto Sans" charset="0"/>
                <a:ea typeface="Noto Sans" charset="0"/>
                <a:cs typeface="Noto Sans" charset="0"/>
              </a:rPr>
              <a:t>.</a:t>
            </a:r>
          </a:p>
        </p:txBody>
      </p:sp>
      <p:sp>
        <p:nvSpPr>
          <p:cNvPr id="8" name="Rounded Rectangle 7"/>
          <p:cNvSpPr/>
          <p:nvPr/>
        </p:nvSpPr>
        <p:spPr>
          <a:xfrm>
            <a:off x="483278" y="43043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s-ES" sz="1600" dirty="0">
                <a:solidFill>
                  <a:srgbClr val="293B45"/>
                </a:solidFill>
                <a:latin typeface="Noto Sans" charset="0"/>
                <a:ea typeface="Noto Sans" charset="0"/>
                <a:cs typeface="Noto Sans" charset="0"/>
              </a:rPr>
              <a:t>Por </a:t>
            </a:r>
            <a:r>
              <a:rPr lang="es-ES" sz="1600" b="1" dirty="0">
                <a:solidFill>
                  <a:srgbClr val="293B45"/>
                </a:solidFill>
                <a:latin typeface="Noto Sans" charset="0"/>
                <a:ea typeface="Noto Sans" charset="0"/>
                <a:cs typeface="Noto Sans" charset="0"/>
              </a:rPr>
              <a:t>cada dólar</a:t>
            </a:r>
            <a:r>
              <a:rPr lang="es-ES" sz="1600" dirty="0">
                <a:solidFill>
                  <a:srgbClr val="293B45"/>
                </a:solidFill>
                <a:latin typeface="Noto Sans" charset="0"/>
                <a:ea typeface="Noto Sans" charset="0"/>
                <a:cs typeface="Noto Sans" charset="0"/>
              </a:rPr>
              <a:t> de los Estados Unidos invertido en agua y saneamiento en todo el mundo,</a:t>
            </a:r>
          </a:p>
        </p:txBody>
      </p:sp>
      <p:sp>
        <p:nvSpPr>
          <p:cNvPr id="10" name="Rounded Rectangle 9"/>
          <p:cNvSpPr/>
          <p:nvPr/>
        </p:nvSpPr>
        <p:spPr>
          <a:xfrm>
            <a:off x="5739259" y="43054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r>
              <a:rPr lang="es-ES" sz="1600" dirty="0">
                <a:solidFill>
                  <a:srgbClr val="293B45"/>
                </a:solidFill>
                <a:latin typeface="Noto Sans" charset="0"/>
                <a:ea typeface="Noto Sans" charset="0"/>
                <a:cs typeface="Noto Sans" charset="0"/>
              </a:rPr>
              <a:t>se obtiene un </a:t>
            </a:r>
            <a:r>
              <a:rPr lang="es-ES" sz="1600" b="1" dirty="0">
                <a:solidFill>
                  <a:srgbClr val="293B45"/>
                </a:solidFill>
                <a:latin typeface="Noto Sans" charset="0"/>
                <a:ea typeface="Noto Sans" charset="0"/>
                <a:cs typeface="Noto Sans" charset="0"/>
              </a:rPr>
              <a:t>rendimiento de 4,3 dólares</a:t>
            </a:r>
            <a:r>
              <a:rPr lang="es-ES" sz="1600" dirty="0">
                <a:solidFill>
                  <a:srgbClr val="293B45"/>
                </a:solidFill>
                <a:latin typeface="Noto Sans" charset="0"/>
                <a:ea typeface="Noto Sans" charset="0"/>
                <a:cs typeface="Noto Sans" charset="0"/>
              </a:rPr>
              <a:t> a modo de reducción del gasto en asistencia sanitaria.</a:t>
            </a:r>
          </a:p>
        </p:txBody>
      </p:sp>
      <p:grpSp>
        <p:nvGrpSpPr>
          <p:cNvPr id="25" name="Group 24"/>
          <p:cNvGrpSpPr/>
          <p:nvPr/>
        </p:nvGrpSpPr>
        <p:grpSpPr>
          <a:xfrm>
            <a:off x="-6" y="457203"/>
            <a:ext cx="3081534" cy="449678"/>
            <a:chOff x="-6" y="457203"/>
            <a:chExt cx="2838621" cy="449678"/>
          </a:xfrm>
        </p:grpSpPr>
        <p:sp>
          <p:nvSpPr>
            <p:cNvPr id="12" name="Round Same Side Corner Rectangle 11"/>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956" y="486892"/>
              <a:ext cx="2663693" cy="400110"/>
            </a:xfrm>
            <a:prstGeom prst="rect">
              <a:avLst/>
            </a:prstGeom>
          </p:spPr>
          <p:txBody>
            <a:bodyPr wrap="square">
              <a:spAutoFit/>
            </a:bodyPr>
            <a:lstStyle/>
            <a:p>
              <a:pPr algn="r"/>
              <a:r>
                <a:rPr lang="es-ES" sz="2000" b="1" dirty="0" smtClean="0">
                  <a:solidFill>
                    <a:srgbClr val="293B45"/>
                  </a:solidFill>
                  <a:latin typeface="Noto Sans" charset="0"/>
                  <a:ea typeface="Noto Sans" charset="0"/>
                  <a:cs typeface="Noto Sans" charset="0"/>
                </a:rPr>
                <a:t>OPORTUNIDADES</a:t>
              </a:r>
              <a:endParaRPr lang="en-US" b="1" dirty="0">
                <a:solidFill>
                  <a:srgbClr val="293B45"/>
                </a:solidFill>
                <a:latin typeface="Noto Sans" charset="0"/>
                <a:ea typeface="Noto Sans" charset="0"/>
                <a:cs typeface="Noto Sans"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442" y="2082927"/>
            <a:ext cx="2275577" cy="148927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233" y="4427057"/>
            <a:ext cx="1681994" cy="1686985"/>
          </a:xfrm>
          <a:prstGeom prst="rect">
            <a:avLst/>
          </a:prstGeom>
        </p:spPr>
      </p:pic>
      <p:sp>
        <p:nvSpPr>
          <p:cNvPr id="26" name="Title 1"/>
          <p:cNvSpPr txBox="1">
            <a:spLocks/>
          </p:cNvSpPr>
          <p:nvPr/>
        </p:nvSpPr>
        <p:spPr>
          <a:xfrm>
            <a:off x="3226706"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293B45"/>
                </a:solidFill>
                <a:latin typeface="Noto Sans" charset="0"/>
                <a:ea typeface="Noto Sans" charset="0"/>
                <a:cs typeface="Noto Sans" charset="0"/>
              </a:rPr>
              <a:t>Oportunidades para obtener beneficios</a:t>
            </a:r>
            <a:endParaRPr lang="en-GB" sz="18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35427164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251999" bIns="72000" rtlCol="0" anchor="ctr" anchorCtr="0"/>
          <a:lstStyle/>
          <a:p>
            <a:r>
              <a:rPr lang="es-ES" sz="1600" dirty="0">
                <a:solidFill>
                  <a:srgbClr val="293B45"/>
                </a:solidFill>
                <a:latin typeface="Noto Sans" charset="0"/>
                <a:ea typeface="Noto Sans" charset="0"/>
                <a:cs typeface="Noto Sans" charset="0"/>
              </a:rPr>
              <a:t>Los beneficios de las intervenciones en materia de salud y WASH integradas pueden ser considerablemente </a:t>
            </a:r>
            <a:r>
              <a:rPr lang="es-ES" sz="1600" b="1" dirty="0">
                <a:solidFill>
                  <a:srgbClr val="293B45"/>
                </a:solidFill>
                <a:latin typeface="Noto Sans" charset="0"/>
                <a:ea typeface="Noto Sans" charset="0"/>
                <a:cs typeface="Noto Sans" charset="0"/>
              </a:rPr>
              <a:t>mayores que los derivados de la suma de las partes</a:t>
            </a:r>
            <a:r>
              <a:rPr lang="es-ES" sz="1600" dirty="0">
                <a:solidFill>
                  <a:srgbClr val="293B45"/>
                </a:solidFill>
                <a:latin typeface="Noto Sans" charset="0"/>
                <a:ea typeface="Noto Sans" charset="0"/>
                <a:cs typeface="Noto Sans" charset="0"/>
              </a:rPr>
              <a:t>.</a:t>
            </a: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013255" y="1771857"/>
            <a:ext cx="3036970" cy="2108872"/>
          </a:xfrm>
          <a:prstGeom prst="rect">
            <a:avLst/>
          </a:prstGeom>
        </p:spPr>
      </p:pic>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24000" rIns="36000" bIns="72000" rtlCol="0" anchor="ctr" anchorCtr="0"/>
          <a:lstStyle/>
          <a:p>
            <a:r>
              <a:rPr lang="es-ES" sz="1600" dirty="0">
                <a:solidFill>
                  <a:srgbClr val="293B45"/>
                </a:solidFill>
                <a:latin typeface="Noto Sans" charset="0"/>
                <a:ea typeface="Noto Sans" charset="0"/>
                <a:cs typeface="Noto Sans" charset="0"/>
              </a:rPr>
              <a:t>P. ej., parece que la mejora en el acceso a los servicios de WASH y atención médica de manera simultánea </a:t>
            </a:r>
            <a:r>
              <a:rPr lang="es-ES" sz="1600" b="1" dirty="0">
                <a:solidFill>
                  <a:srgbClr val="293B45"/>
                </a:solidFill>
                <a:latin typeface="Noto Sans" charset="0"/>
                <a:ea typeface="Noto Sans" charset="0"/>
                <a:cs typeface="Noto Sans" charset="0"/>
              </a:rPr>
              <a:t>reduce a la mitad la probabilidad de retraso del crecimiento,</a:t>
            </a:r>
            <a:r>
              <a:rPr lang="es-ES" sz="1600" dirty="0">
                <a:solidFill>
                  <a:srgbClr val="293B45"/>
                </a:solidFill>
                <a:latin typeface="Noto Sans" charset="0"/>
                <a:ea typeface="Noto Sans" charset="0"/>
                <a:cs typeface="Noto Sans" charset="0"/>
              </a:rPr>
              <a:t> en comparación con la mejora de los servicios de WASH exclusivamente.</a:t>
            </a:r>
          </a:p>
          <a:p>
            <a:endParaRPr lang="en-GB" sz="1600" dirty="0">
              <a:solidFill>
                <a:srgbClr val="293B45"/>
              </a:solidFill>
              <a:latin typeface="Noto Sans" charset="0"/>
              <a:ea typeface="Noto Sans" charset="0"/>
              <a:cs typeface="Noto Sans" charset="0"/>
            </a:endParaRPr>
          </a:p>
        </p:txBody>
      </p:sp>
      <p:sp>
        <p:nvSpPr>
          <p:cNvPr id="8" name="Rounded Rectangle 7"/>
          <p:cNvSpPr/>
          <p:nvPr/>
        </p:nvSpPr>
        <p:spPr>
          <a:xfrm>
            <a:off x="483278" y="42789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251999" bIns="72000" rtlCol="0" anchor="ctr" anchorCtr="0"/>
          <a:lstStyle/>
          <a:p>
            <a:r>
              <a:rPr lang="es-ES" sz="1600" dirty="0">
                <a:solidFill>
                  <a:srgbClr val="293B45"/>
                </a:solidFill>
                <a:latin typeface="Noto Sans" charset="0"/>
                <a:ea typeface="Noto Sans" charset="0"/>
                <a:cs typeface="Noto Sans" charset="0"/>
              </a:rPr>
              <a:t>Los países de África Subsahariana y Asia Meridional que no han abordado el retraso del crecimiento infantil hacen frente a pérdidas económicas punitivas de hasta el </a:t>
            </a:r>
            <a:r>
              <a:rPr lang="es-ES" sz="1600" b="1" dirty="0">
                <a:solidFill>
                  <a:srgbClr val="293B45"/>
                </a:solidFill>
                <a:latin typeface="Noto Sans" charset="0"/>
                <a:ea typeface="Noto Sans" charset="0"/>
                <a:cs typeface="Noto Sans" charset="0"/>
              </a:rPr>
              <a:t>9% y el 10% de su producto interno bruto (PIB) per cápita.</a:t>
            </a:r>
          </a:p>
        </p:txBody>
      </p:sp>
      <p:sp>
        <p:nvSpPr>
          <p:cNvPr id="10" name="Rounded Rectangle 9"/>
          <p:cNvSpPr/>
          <p:nvPr/>
        </p:nvSpPr>
        <p:spPr>
          <a:xfrm>
            <a:off x="5739259" y="42800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288000" bIns="72000" rtlCol="0" anchor="ctr" anchorCtr="0"/>
          <a:lstStyle/>
          <a:p>
            <a:r>
              <a:rPr lang="es-ES" sz="1600" dirty="0">
                <a:solidFill>
                  <a:srgbClr val="293B45"/>
                </a:solidFill>
                <a:latin typeface="Noto Sans" charset="0"/>
                <a:ea typeface="Noto Sans" charset="0"/>
                <a:cs typeface="Noto Sans" charset="0"/>
              </a:rPr>
              <a:t>Las iniciativas de WASH y nutrición integradas podrían favorecer una mayor </a:t>
            </a:r>
            <a:r>
              <a:rPr lang="es-ES" sz="1600" b="1" dirty="0">
                <a:solidFill>
                  <a:srgbClr val="293B45"/>
                </a:solidFill>
                <a:latin typeface="Noto Sans" charset="0"/>
                <a:ea typeface="Noto Sans" charset="0"/>
                <a:cs typeface="Noto Sans" charset="0"/>
              </a:rPr>
              <a:t>productividad de la fuerza de trabajo y crecimiento económico.</a:t>
            </a:r>
            <a:endParaRPr lang="es-ES" sz="1600" dirty="0">
              <a:solidFill>
                <a:srgbClr val="293B45"/>
              </a:solidFill>
              <a:latin typeface="Noto Sans" charset="0"/>
              <a:ea typeface="Noto Sans" charset="0"/>
              <a:cs typeface="Noto Sans"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4566" y="4309105"/>
            <a:ext cx="1783734" cy="1770830"/>
          </a:xfrm>
          <a:prstGeom prst="rect">
            <a:avLst/>
          </a:prstGeom>
        </p:spPr>
      </p:pic>
      <p:grpSp>
        <p:nvGrpSpPr>
          <p:cNvPr id="15" name="Group 14"/>
          <p:cNvGrpSpPr/>
          <p:nvPr/>
        </p:nvGrpSpPr>
        <p:grpSpPr>
          <a:xfrm>
            <a:off x="-6" y="457203"/>
            <a:ext cx="3081534" cy="449678"/>
            <a:chOff x="-6" y="457203"/>
            <a:chExt cx="2838621" cy="449678"/>
          </a:xfrm>
        </p:grpSpPr>
        <p:sp>
          <p:nvSpPr>
            <p:cNvPr id="16" name="Round Same Side Corner Rectangle 15"/>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956" y="486892"/>
              <a:ext cx="2663693" cy="400110"/>
            </a:xfrm>
            <a:prstGeom prst="rect">
              <a:avLst/>
            </a:prstGeom>
          </p:spPr>
          <p:txBody>
            <a:bodyPr wrap="square">
              <a:spAutoFit/>
            </a:bodyPr>
            <a:lstStyle/>
            <a:p>
              <a:pPr algn="r"/>
              <a:r>
                <a:rPr lang="es-ES" sz="2000" b="1" dirty="0" smtClean="0">
                  <a:solidFill>
                    <a:srgbClr val="293B45"/>
                  </a:solidFill>
                  <a:latin typeface="Noto Sans" charset="0"/>
                  <a:ea typeface="Noto Sans" charset="0"/>
                  <a:cs typeface="Noto Sans" charset="0"/>
                </a:rPr>
                <a:t>OPORTUNIDADES</a:t>
              </a:r>
              <a:endParaRPr lang="en-US" b="1" dirty="0">
                <a:solidFill>
                  <a:srgbClr val="293B45"/>
                </a:solidFill>
                <a:latin typeface="Noto Sans" charset="0"/>
                <a:ea typeface="Noto Sans" charset="0"/>
                <a:cs typeface="Noto Sans" charset="0"/>
              </a:endParaRPr>
            </a:p>
          </p:txBody>
        </p:sp>
      </p:grpSp>
      <p:sp>
        <p:nvSpPr>
          <p:cNvPr id="18" name="Title 1"/>
          <p:cNvSpPr txBox="1">
            <a:spLocks/>
          </p:cNvSpPr>
          <p:nvPr/>
        </p:nvSpPr>
        <p:spPr>
          <a:xfrm>
            <a:off x="3226706"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293B45"/>
                </a:solidFill>
                <a:latin typeface="Noto Sans" charset="0"/>
                <a:ea typeface="Noto Sans" charset="0"/>
                <a:cs typeface="Noto Sans" charset="0"/>
              </a:rPr>
              <a:t>Oportunidades para obtener beneficios</a:t>
            </a:r>
            <a:endParaRPr lang="en-GB" sz="18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8639595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 y="457203"/>
            <a:ext cx="3922783" cy="449678"/>
            <a:chOff x="-6" y="457203"/>
            <a:chExt cx="2838621" cy="449678"/>
          </a:xfrm>
        </p:grpSpPr>
        <p:sp>
          <p:nvSpPr>
            <p:cNvPr id="8" name="Round Same Side Corner Rectangle 7"/>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 y="486892"/>
              <a:ext cx="2663693" cy="400110"/>
            </a:xfrm>
            <a:prstGeom prst="rect">
              <a:avLst/>
            </a:prstGeom>
          </p:spPr>
          <p:txBody>
            <a:bodyPr wrap="square">
              <a:spAutoFit/>
            </a:bodyPr>
            <a:lstStyle/>
            <a:p>
              <a:pPr algn="r"/>
              <a:r>
                <a:rPr lang="es-ES" sz="2000" b="1" dirty="0" smtClean="0">
                  <a:solidFill>
                    <a:srgbClr val="293B45"/>
                  </a:solidFill>
                  <a:latin typeface="Noto Sans" charset="0"/>
                  <a:ea typeface="Noto Sans" charset="0"/>
                  <a:cs typeface="Noto Sans" charset="0"/>
                </a:rPr>
                <a:t>¿POR QUÉ INTEGRAR?</a:t>
              </a:r>
              <a:endParaRPr lang="en-US" b="1" dirty="0">
                <a:solidFill>
                  <a:srgbClr val="293B45"/>
                </a:solidFill>
                <a:latin typeface="Noto Sans" charset="0"/>
                <a:ea typeface="Noto Sans" charset="0"/>
                <a:cs typeface="Noto Sans" charset="0"/>
              </a:endParaRPr>
            </a:p>
          </p:txBody>
        </p:sp>
      </p:grpSp>
      <p:sp>
        <p:nvSpPr>
          <p:cNvPr id="14" name="Rounded Rectangle 13"/>
          <p:cNvSpPr/>
          <p:nvPr/>
        </p:nvSpPr>
        <p:spPr>
          <a:xfrm>
            <a:off x="838201" y="1340229"/>
            <a:ext cx="2846568" cy="2029581"/>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t" anchorCtr="0"/>
          <a:lstStyle/>
          <a:p>
            <a:r>
              <a:rPr lang="en-GB" sz="2800" b="1" dirty="0" smtClean="0">
                <a:solidFill>
                  <a:srgbClr val="293B45"/>
                </a:solidFill>
                <a:latin typeface="Noto Sans" charset="0"/>
                <a:ea typeface="Noto Sans" charset="0"/>
                <a:cs typeface="Noto Sans" charset="0"/>
              </a:rPr>
              <a:t>289.000</a:t>
            </a:r>
            <a:r>
              <a:rPr lang="en-GB" sz="1400" b="1" dirty="0" smtClean="0">
                <a:solidFill>
                  <a:srgbClr val="293B45"/>
                </a:solidFill>
                <a:latin typeface="Noto Sans" charset="0"/>
                <a:ea typeface="Noto Sans" charset="0"/>
                <a:cs typeface="Noto Sans" charset="0"/>
              </a:rPr>
              <a:t> </a:t>
            </a:r>
            <a:br>
              <a:rPr lang="en-GB" sz="1400" b="1" dirty="0" smtClean="0">
                <a:solidFill>
                  <a:srgbClr val="293B45"/>
                </a:solidFill>
                <a:latin typeface="Noto Sans" charset="0"/>
                <a:ea typeface="Noto Sans" charset="0"/>
                <a:cs typeface="Noto Sans" charset="0"/>
              </a:rPr>
            </a:br>
            <a:r>
              <a:rPr lang="es-ES" sz="1200" b="1" dirty="0">
                <a:solidFill>
                  <a:srgbClr val="293B45"/>
                </a:solidFill>
                <a:latin typeface="Noto Sans" charset="0"/>
                <a:ea typeface="Noto Sans" charset="0"/>
                <a:cs typeface="Noto Sans" charset="0"/>
              </a:rPr>
              <a:t>niños</a:t>
            </a:r>
            <a:r>
              <a:rPr lang="es-ES" sz="1200" dirty="0">
                <a:solidFill>
                  <a:srgbClr val="293B45"/>
                </a:solidFill>
                <a:latin typeface="Noto Sans" charset="0"/>
                <a:ea typeface="Noto Sans" charset="0"/>
                <a:cs typeface="Noto Sans" charset="0"/>
              </a:rPr>
              <a:t> </a:t>
            </a:r>
            <a:r>
              <a:rPr lang="es-ES" sz="1200" b="1" dirty="0">
                <a:solidFill>
                  <a:srgbClr val="293B45"/>
                </a:solidFill>
                <a:latin typeface="Noto Sans" charset="0"/>
                <a:ea typeface="Noto Sans" charset="0"/>
                <a:cs typeface="Noto Sans" charset="0"/>
              </a:rPr>
              <a:t>mueren cada año </a:t>
            </a:r>
            <a:r>
              <a:rPr lang="es-ES" sz="1200" dirty="0">
                <a:solidFill>
                  <a:srgbClr val="293B45"/>
                </a:solidFill>
                <a:latin typeface="Noto Sans" charset="0"/>
                <a:ea typeface="Noto Sans" charset="0"/>
                <a:cs typeface="Noto Sans" charset="0"/>
              </a:rPr>
              <a:t>a causa de enfermedades diarreicas provocadas por la mala calidad de los servicios de WASH: cifra que equivale a </a:t>
            </a:r>
            <a:r>
              <a:rPr lang="es-ES" sz="1200" b="1" dirty="0">
                <a:solidFill>
                  <a:srgbClr val="293B45"/>
                </a:solidFill>
                <a:latin typeface="Noto Sans" charset="0"/>
                <a:ea typeface="Noto Sans" charset="0"/>
                <a:cs typeface="Noto Sans" charset="0"/>
              </a:rPr>
              <a:t>una muerte infantil cada dos minutos</a:t>
            </a:r>
            <a:r>
              <a:rPr lang="es-ES" sz="1200" dirty="0">
                <a:solidFill>
                  <a:srgbClr val="293B45"/>
                </a:solidFill>
                <a:latin typeface="Noto Sans" charset="0"/>
                <a:ea typeface="Noto Sans" charset="0"/>
                <a:cs typeface="Noto Sans" charset="0"/>
              </a:rPr>
              <a:t>.</a:t>
            </a:r>
          </a:p>
        </p:txBody>
      </p:sp>
      <p:sp>
        <p:nvSpPr>
          <p:cNvPr id="20" name="Rounded Rectangle 19"/>
          <p:cNvSpPr/>
          <p:nvPr/>
        </p:nvSpPr>
        <p:spPr>
          <a:xfrm>
            <a:off x="3772230" y="1355742"/>
            <a:ext cx="2902228" cy="2887073"/>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251999" bIns="72000" rtlCol="0" anchor="t" anchorCtr="0"/>
          <a:lstStyle/>
          <a:p>
            <a:pPr lvl="0"/>
            <a:r>
              <a:rPr lang="en-GB" sz="2800" b="1" dirty="0" smtClean="0">
                <a:solidFill>
                  <a:srgbClr val="293B45"/>
                </a:solidFill>
                <a:latin typeface="Noto Sans" charset="0"/>
                <a:ea typeface="Noto Sans" charset="0"/>
                <a:cs typeface="Noto Sans" charset="0"/>
              </a:rPr>
              <a:t>155 </a:t>
            </a:r>
            <a:r>
              <a:rPr lang="en-GB" sz="2800" b="1" dirty="0" err="1" smtClean="0">
                <a:solidFill>
                  <a:srgbClr val="293B45"/>
                </a:solidFill>
                <a:latin typeface="Noto Sans" charset="0"/>
                <a:ea typeface="Noto Sans" charset="0"/>
                <a:cs typeface="Noto Sans" charset="0"/>
              </a:rPr>
              <a:t>milliones</a:t>
            </a:r>
            <a:r>
              <a:rPr lang="en-GB" sz="2800" b="1" dirty="0" smtClean="0">
                <a:solidFill>
                  <a:srgbClr val="293B45"/>
                </a:solidFill>
                <a:latin typeface="Noto Sans" charset="0"/>
                <a:ea typeface="Noto Sans" charset="0"/>
                <a:cs typeface="Noto Sans" charset="0"/>
              </a:rPr>
              <a:t> </a:t>
            </a:r>
            <a:r>
              <a:rPr lang="es-ES" sz="1600" b="1" dirty="0">
                <a:solidFill>
                  <a:srgbClr val="293B45"/>
                </a:solidFill>
                <a:latin typeface="Noto Sans" charset="0"/>
                <a:ea typeface="Noto Sans" charset="0"/>
                <a:cs typeface="Noto Sans" charset="0"/>
              </a:rPr>
              <a:t>de niños menores de 5 años sufren retraso del crecimiento</a:t>
            </a:r>
            <a:r>
              <a:rPr lang="es-ES" sz="1600" dirty="0">
                <a:solidFill>
                  <a:srgbClr val="293B45"/>
                </a:solidFill>
                <a:latin typeface="Noto Sans" charset="0"/>
                <a:ea typeface="Noto Sans" charset="0"/>
                <a:cs typeface="Noto Sans" charset="0"/>
              </a:rPr>
              <a:t>. </a:t>
            </a:r>
            <a:r>
              <a:rPr lang="es-ES" sz="1600" dirty="0" smtClean="0">
                <a:solidFill>
                  <a:srgbClr val="293B45"/>
                </a:solidFill>
                <a:latin typeface="Noto Sans" charset="0"/>
                <a:ea typeface="Noto Sans" charset="0"/>
                <a:cs typeface="Noto Sans" charset="0"/>
              </a:rPr>
              <a:t/>
            </a:r>
            <a:br>
              <a:rPr lang="es-ES" sz="1600" dirty="0" smtClean="0">
                <a:solidFill>
                  <a:srgbClr val="293B45"/>
                </a:solidFill>
                <a:latin typeface="Noto Sans" charset="0"/>
                <a:ea typeface="Noto Sans" charset="0"/>
                <a:cs typeface="Noto Sans" charset="0"/>
              </a:rPr>
            </a:br>
            <a:r>
              <a:rPr lang="es-ES" sz="1200" dirty="0" smtClean="0">
                <a:solidFill>
                  <a:srgbClr val="293B45"/>
                </a:solidFill>
                <a:latin typeface="Noto Sans" charset="0"/>
                <a:ea typeface="Noto Sans" charset="0"/>
                <a:cs typeface="Noto Sans" charset="0"/>
              </a:rPr>
              <a:t>La </a:t>
            </a:r>
            <a:r>
              <a:rPr lang="es-ES" sz="1200" dirty="0">
                <a:solidFill>
                  <a:srgbClr val="293B45"/>
                </a:solidFill>
                <a:latin typeface="Noto Sans" charset="0"/>
                <a:ea typeface="Noto Sans" charset="0"/>
                <a:cs typeface="Noto Sans" charset="0"/>
              </a:rPr>
              <a:t>malnutrición crónica perjudica de manera irreversible su desarrollo físico y cognitivo. El retraso del crecimiento suele estar ligado a las infecciones causadas por la mala calidad del agua, el saneamiento y la higiene.</a:t>
            </a:r>
            <a:endParaRPr lang="en-GB" sz="1200" dirty="0">
              <a:solidFill>
                <a:srgbClr val="293B45"/>
              </a:solidFill>
              <a:latin typeface="Noto Sans" charset="0"/>
              <a:ea typeface="Noto Sans" charset="0"/>
              <a:cs typeface="Noto Sans" charset="0"/>
            </a:endParaRPr>
          </a:p>
        </p:txBody>
      </p:sp>
      <p:sp>
        <p:nvSpPr>
          <p:cNvPr id="21" name="Rounded Rectangle 20"/>
          <p:cNvSpPr/>
          <p:nvPr/>
        </p:nvSpPr>
        <p:spPr>
          <a:xfrm>
            <a:off x="3772230" y="4334256"/>
            <a:ext cx="2902228" cy="2175934"/>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251999" bIns="72000" rtlCol="0" anchor="t" anchorCtr="0"/>
          <a:lstStyle/>
          <a:p>
            <a:pPr lvl="0"/>
            <a:r>
              <a:rPr lang="es-ES" sz="2400" b="1" dirty="0">
                <a:solidFill>
                  <a:srgbClr val="293B45"/>
                </a:solidFill>
                <a:latin typeface="Noto Sans" charset="0"/>
                <a:ea typeface="Noto Sans" charset="0"/>
                <a:cs typeface="Noto Sans" charset="0"/>
              </a:rPr>
              <a:t>Más de 1 de cada 3 centros de salud</a:t>
            </a:r>
            <a:r>
              <a:rPr lang="es-ES" sz="2400" dirty="0">
                <a:solidFill>
                  <a:srgbClr val="293B45"/>
                </a:solidFill>
                <a:latin typeface="Noto Sans" charset="0"/>
                <a:ea typeface="Noto Sans" charset="0"/>
                <a:cs typeface="Noto Sans" charset="0"/>
              </a:rPr>
              <a:t> </a:t>
            </a:r>
            <a:r>
              <a:rPr lang="es-ES" sz="1400" dirty="0">
                <a:solidFill>
                  <a:srgbClr val="293B45"/>
                </a:solidFill>
                <a:latin typeface="Noto Sans" charset="0"/>
                <a:ea typeface="Noto Sans" charset="0"/>
                <a:cs typeface="Noto Sans" charset="0"/>
              </a:rPr>
              <a:t>en los países de ingresos bajos y medianos no disponen de una fuente de agua mejorada. </a:t>
            </a:r>
          </a:p>
        </p:txBody>
      </p:sp>
      <p:sp>
        <p:nvSpPr>
          <p:cNvPr id="22" name="Rounded Rectangle 21"/>
          <p:cNvSpPr/>
          <p:nvPr/>
        </p:nvSpPr>
        <p:spPr>
          <a:xfrm>
            <a:off x="838201" y="3429159"/>
            <a:ext cx="2840825" cy="1680939"/>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180000" bIns="72000" rtlCol="0" anchor="t" anchorCtr="0"/>
          <a:lstStyle/>
          <a:p>
            <a:pPr lvl="0"/>
            <a:r>
              <a:rPr lang="es-ES" sz="2400" b="1" dirty="0">
                <a:solidFill>
                  <a:srgbClr val="293B45"/>
                </a:solidFill>
                <a:latin typeface="Noto Sans" charset="0"/>
                <a:ea typeface="Noto Sans" charset="0"/>
                <a:cs typeface="Noto Sans" charset="0"/>
              </a:rPr>
              <a:t>1 de cada 3 personas </a:t>
            </a:r>
            <a:r>
              <a:rPr lang="es-ES" sz="2400" b="1" dirty="0" smtClean="0">
                <a:solidFill>
                  <a:srgbClr val="293B45"/>
                </a:solidFill>
                <a:latin typeface="Noto Sans" charset="0"/>
                <a:ea typeface="Noto Sans" charset="0"/>
                <a:cs typeface="Noto Sans" charset="0"/>
              </a:rPr>
              <a:t/>
            </a:r>
            <a:br>
              <a:rPr lang="es-ES" sz="2400" b="1" dirty="0" smtClean="0">
                <a:solidFill>
                  <a:srgbClr val="293B45"/>
                </a:solidFill>
                <a:latin typeface="Noto Sans" charset="0"/>
                <a:ea typeface="Noto Sans" charset="0"/>
                <a:cs typeface="Noto Sans" charset="0"/>
              </a:rPr>
            </a:br>
            <a:r>
              <a:rPr lang="es-ES" sz="2400" b="1" dirty="0" smtClean="0">
                <a:solidFill>
                  <a:srgbClr val="293B45"/>
                </a:solidFill>
                <a:latin typeface="Noto Sans" charset="0"/>
                <a:ea typeface="Noto Sans" charset="0"/>
                <a:cs typeface="Noto Sans" charset="0"/>
              </a:rPr>
              <a:t>(</a:t>
            </a:r>
            <a:r>
              <a:rPr lang="es-ES" sz="2400" b="1" dirty="0">
                <a:solidFill>
                  <a:srgbClr val="293B45"/>
                </a:solidFill>
                <a:latin typeface="Noto Sans" charset="0"/>
                <a:ea typeface="Noto Sans" charset="0"/>
                <a:cs typeface="Noto Sans" charset="0"/>
              </a:rPr>
              <a:t>2.300 millones)</a:t>
            </a:r>
            <a:r>
              <a:rPr lang="es-ES" sz="2400" dirty="0">
                <a:solidFill>
                  <a:srgbClr val="293B45"/>
                </a:solidFill>
                <a:latin typeface="Noto Sans" charset="0"/>
                <a:ea typeface="Noto Sans" charset="0"/>
                <a:cs typeface="Noto Sans" charset="0"/>
              </a:rPr>
              <a:t> </a:t>
            </a:r>
            <a:r>
              <a:rPr lang="es-ES" sz="2400" dirty="0" smtClean="0">
                <a:solidFill>
                  <a:srgbClr val="293B45"/>
                </a:solidFill>
                <a:latin typeface="Noto Sans" charset="0"/>
                <a:ea typeface="Noto Sans" charset="0"/>
                <a:cs typeface="Noto Sans" charset="0"/>
              </a:rPr>
              <a:t/>
            </a:r>
            <a:br>
              <a:rPr lang="es-ES" sz="2400" dirty="0" smtClean="0">
                <a:solidFill>
                  <a:srgbClr val="293B45"/>
                </a:solidFill>
                <a:latin typeface="Noto Sans" charset="0"/>
                <a:ea typeface="Noto Sans" charset="0"/>
                <a:cs typeface="Noto Sans" charset="0"/>
              </a:rPr>
            </a:br>
            <a:r>
              <a:rPr lang="es-ES" sz="1200" dirty="0" smtClean="0">
                <a:solidFill>
                  <a:srgbClr val="293B45"/>
                </a:solidFill>
                <a:latin typeface="Noto Sans" charset="0"/>
                <a:ea typeface="Noto Sans" charset="0"/>
                <a:cs typeface="Noto Sans" charset="0"/>
              </a:rPr>
              <a:t>no </a:t>
            </a:r>
            <a:r>
              <a:rPr lang="es-ES" sz="1200" dirty="0">
                <a:solidFill>
                  <a:srgbClr val="293B45"/>
                </a:solidFill>
                <a:latin typeface="Noto Sans" charset="0"/>
                <a:ea typeface="Noto Sans" charset="0"/>
                <a:cs typeface="Noto Sans" charset="0"/>
              </a:rPr>
              <a:t>dispone de un </a:t>
            </a:r>
            <a:r>
              <a:rPr lang="es-ES" sz="1200" dirty="0" smtClean="0">
                <a:solidFill>
                  <a:srgbClr val="293B45"/>
                </a:solidFill>
                <a:latin typeface="Noto Sans" charset="0"/>
                <a:ea typeface="Noto Sans" charset="0"/>
                <a:cs typeface="Noto Sans" charset="0"/>
              </a:rPr>
              <a:t/>
            </a:r>
            <a:br>
              <a:rPr lang="es-ES" sz="1200" dirty="0" smtClean="0">
                <a:solidFill>
                  <a:srgbClr val="293B45"/>
                </a:solidFill>
                <a:latin typeface="Noto Sans" charset="0"/>
                <a:ea typeface="Noto Sans" charset="0"/>
                <a:cs typeface="Noto Sans" charset="0"/>
              </a:rPr>
            </a:br>
            <a:r>
              <a:rPr lang="es-ES" sz="1200" dirty="0" smtClean="0">
                <a:solidFill>
                  <a:srgbClr val="293B45"/>
                </a:solidFill>
                <a:latin typeface="Noto Sans" charset="0"/>
                <a:ea typeface="Noto Sans" charset="0"/>
                <a:cs typeface="Noto Sans" charset="0"/>
              </a:rPr>
              <a:t>retrete digno.</a:t>
            </a:r>
            <a:endParaRPr lang="es-ES" sz="1200" dirty="0">
              <a:solidFill>
                <a:srgbClr val="293B45"/>
              </a:solidFill>
              <a:latin typeface="Noto Sans" charset="0"/>
              <a:ea typeface="Noto Sans" charset="0"/>
              <a:cs typeface="Noto Sans" charset="0"/>
            </a:endParaRPr>
          </a:p>
        </p:txBody>
      </p:sp>
      <p:sp>
        <p:nvSpPr>
          <p:cNvPr id="23" name="Rounded Rectangle 22"/>
          <p:cNvSpPr/>
          <p:nvPr/>
        </p:nvSpPr>
        <p:spPr>
          <a:xfrm>
            <a:off x="838200" y="5169447"/>
            <a:ext cx="2840825" cy="134074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t" anchorCtr="0"/>
          <a:lstStyle/>
          <a:p>
            <a:pPr lvl="0"/>
            <a:r>
              <a:rPr lang="es-ES" sz="2400" b="1" dirty="0">
                <a:solidFill>
                  <a:srgbClr val="293B45"/>
                </a:solidFill>
              </a:rPr>
              <a:t>1 de cada </a:t>
            </a:r>
            <a:r>
              <a:rPr lang="es-ES" sz="2400" b="1" dirty="0" smtClean="0">
                <a:solidFill>
                  <a:srgbClr val="293B45"/>
                </a:solidFill>
              </a:rPr>
              <a:t>9 </a:t>
            </a:r>
            <a:br>
              <a:rPr lang="es-ES" sz="2400" b="1" dirty="0" smtClean="0">
                <a:solidFill>
                  <a:srgbClr val="293B45"/>
                </a:solidFill>
              </a:rPr>
            </a:br>
            <a:r>
              <a:rPr lang="es-ES" sz="2400" b="1" dirty="0" smtClean="0">
                <a:solidFill>
                  <a:srgbClr val="293B45"/>
                </a:solidFill>
              </a:rPr>
              <a:t>(</a:t>
            </a:r>
            <a:r>
              <a:rPr lang="es-ES" sz="2400" b="1" dirty="0">
                <a:solidFill>
                  <a:srgbClr val="293B45"/>
                </a:solidFill>
              </a:rPr>
              <a:t>844 millones)</a:t>
            </a:r>
            <a:r>
              <a:rPr lang="es-ES" sz="2400" dirty="0">
                <a:solidFill>
                  <a:srgbClr val="293B45"/>
                </a:solidFill>
              </a:rPr>
              <a:t> </a:t>
            </a:r>
            <a:r>
              <a:rPr lang="es-ES" sz="2400" dirty="0" smtClean="0">
                <a:solidFill>
                  <a:srgbClr val="293B45"/>
                </a:solidFill>
              </a:rPr>
              <a:t/>
            </a:r>
            <a:br>
              <a:rPr lang="es-ES" sz="2400" dirty="0" smtClean="0">
                <a:solidFill>
                  <a:srgbClr val="293B45"/>
                </a:solidFill>
              </a:rPr>
            </a:br>
            <a:r>
              <a:rPr lang="es-ES" sz="1400" dirty="0" smtClean="0">
                <a:solidFill>
                  <a:srgbClr val="293B45"/>
                </a:solidFill>
              </a:rPr>
              <a:t>carece </a:t>
            </a:r>
            <a:r>
              <a:rPr lang="es-ES" sz="1400" dirty="0">
                <a:solidFill>
                  <a:srgbClr val="293B45"/>
                </a:solidFill>
              </a:rPr>
              <a:t>de agua limpia cerca </a:t>
            </a:r>
            <a:r>
              <a:rPr lang="es-ES" sz="1400" dirty="0" smtClean="0">
                <a:solidFill>
                  <a:srgbClr val="293B45"/>
                </a:solidFill>
              </a:rPr>
              <a:t/>
            </a:r>
            <a:br>
              <a:rPr lang="es-ES" sz="1400" dirty="0" smtClean="0">
                <a:solidFill>
                  <a:srgbClr val="293B45"/>
                </a:solidFill>
              </a:rPr>
            </a:br>
            <a:r>
              <a:rPr lang="es-ES" sz="1400" dirty="0" smtClean="0">
                <a:solidFill>
                  <a:srgbClr val="293B45"/>
                </a:solidFill>
              </a:rPr>
              <a:t>del </a:t>
            </a:r>
            <a:r>
              <a:rPr lang="es-ES" sz="1400" dirty="0">
                <a:solidFill>
                  <a:srgbClr val="293B45"/>
                </a:solidFill>
              </a:rPr>
              <a:t>hogar.</a:t>
            </a:r>
          </a:p>
        </p:txBody>
      </p:sp>
      <p:sp>
        <p:nvSpPr>
          <p:cNvPr id="25" name="TextBox 24"/>
          <p:cNvSpPr txBox="1"/>
          <p:nvPr/>
        </p:nvSpPr>
        <p:spPr>
          <a:xfrm>
            <a:off x="7220856" y="1355743"/>
            <a:ext cx="4132944" cy="1384995"/>
          </a:xfrm>
          <a:prstGeom prst="rect">
            <a:avLst/>
          </a:prstGeom>
          <a:noFill/>
        </p:spPr>
        <p:txBody>
          <a:bodyPr wrap="square" rtlCol="0">
            <a:spAutoFit/>
          </a:bodyPr>
          <a:lstStyle/>
          <a:p>
            <a:r>
              <a:rPr lang="es-ES" sz="1200" dirty="0">
                <a:latin typeface="Noto Sans" charset="0"/>
                <a:ea typeface="Noto Sans" charset="0"/>
                <a:cs typeface="Noto Sans" charset="0"/>
              </a:rPr>
              <a:t>El agua sucia, el saneamiento inadecuado y la mala higiene guardan una relación estrecha con las principales causas de muerte (mortalidad) y enfermedad (morbilidad) entre los niños menores de 5 años, como las enfermedades diarreicas, la neumonía y la malnutrición. </a:t>
            </a:r>
          </a:p>
          <a:p>
            <a:endParaRPr lang="en-US" sz="1200" dirty="0">
              <a:solidFill>
                <a:srgbClr val="293B45"/>
              </a:solidFill>
              <a:latin typeface="Noto Sans" charset="0"/>
              <a:ea typeface="Noto Sans" charset="0"/>
              <a:cs typeface="Noto Sans" charset="0"/>
            </a:endParaRPr>
          </a:p>
        </p:txBody>
      </p:sp>
      <p:grpSp>
        <p:nvGrpSpPr>
          <p:cNvPr id="33" name="Group 32"/>
          <p:cNvGrpSpPr/>
          <p:nvPr/>
        </p:nvGrpSpPr>
        <p:grpSpPr>
          <a:xfrm>
            <a:off x="7086118" y="2802290"/>
            <a:ext cx="5105883" cy="2995007"/>
            <a:chOff x="7086118" y="2802290"/>
            <a:chExt cx="5105883" cy="2995007"/>
          </a:xfrm>
        </p:grpSpPr>
        <p:sp>
          <p:nvSpPr>
            <p:cNvPr id="29" name="Round Same Side Corner Rectangle 28"/>
            <p:cNvSpPr/>
            <p:nvPr/>
          </p:nvSpPr>
          <p:spPr>
            <a:xfrm rot="16200000">
              <a:off x="8208926" y="1814222"/>
              <a:ext cx="2995007" cy="4971143"/>
            </a:xfrm>
            <a:prstGeom prst="round2SameRect">
              <a:avLst>
                <a:gd name="adj1" fmla="val 5846"/>
                <a:gd name="adj2" fmla="val 0"/>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795406" y="2973959"/>
              <a:ext cx="3945489" cy="954107"/>
            </a:xfrm>
            <a:prstGeom prst="rect">
              <a:avLst/>
            </a:prstGeom>
          </p:spPr>
          <p:txBody>
            <a:bodyPr wrap="square">
              <a:spAutoFit/>
            </a:bodyPr>
            <a:lstStyle/>
            <a:p>
              <a:r>
                <a:rPr lang="es-ES" sz="1400" dirty="0">
                  <a:solidFill>
                    <a:srgbClr val="293B45"/>
                  </a:solidFill>
                  <a:latin typeface="Noto Sans" charset="0"/>
                  <a:ea typeface="Noto Sans" charset="0"/>
                  <a:cs typeface="Noto Sans" charset="0"/>
                </a:rPr>
                <a:t>el </a:t>
              </a:r>
              <a:r>
                <a:rPr lang="es-ES" sz="1400" b="1" dirty="0">
                  <a:solidFill>
                    <a:srgbClr val="293B45"/>
                  </a:solidFill>
                  <a:latin typeface="Noto Sans" charset="0"/>
                  <a:ea typeface="Noto Sans" charset="0"/>
                  <a:cs typeface="Noto Sans" charset="0"/>
                </a:rPr>
                <a:t>58% de las muertes infantiles</a:t>
              </a:r>
              <a:r>
                <a:rPr lang="es-ES" sz="1400" dirty="0">
                  <a:solidFill>
                    <a:srgbClr val="293B45"/>
                  </a:solidFill>
                  <a:latin typeface="Noto Sans" charset="0"/>
                  <a:ea typeface="Noto Sans" charset="0"/>
                  <a:cs typeface="Noto Sans" charset="0"/>
                </a:rPr>
                <a:t> causadas por enfermedades diarreicas se deben a la mala calidad del agua, el saneamiento y la higiene;</a:t>
              </a:r>
            </a:p>
          </p:txBody>
        </p:sp>
        <p:sp>
          <p:nvSpPr>
            <p:cNvPr id="27" name="Rectangle 26"/>
            <p:cNvSpPr/>
            <p:nvPr/>
          </p:nvSpPr>
          <p:spPr>
            <a:xfrm>
              <a:off x="7795406" y="3891926"/>
              <a:ext cx="3945490" cy="1169551"/>
            </a:xfrm>
            <a:prstGeom prst="rect">
              <a:avLst/>
            </a:prstGeom>
          </p:spPr>
          <p:txBody>
            <a:bodyPr wrap="square">
              <a:spAutoFit/>
            </a:bodyPr>
            <a:lstStyle/>
            <a:p>
              <a:r>
                <a:rPr lang="es-ES" sz="1400" dirty="0">
                  <a:solidFill>
                    <a:srgbClr val="293B45"/>
                  </a:solidFill>
                  <a:latin typeface="Noto Sans" charset="0"/>
                  <a:ea typeface="Noto Sans" charset="0"/>
                  <a:cs typeface="Noto Sans" charset="0"/>
                </a:rPr>
                <a:t>se calcula que </a:t>
              </a:r>
              <a:r>
                <a:rPr lang="es-ES" sz="1400" b="1" dirty="0">
                  <a:solidFill>
                    <a:srgbClr val="293B45"/>
                  </a:solidFill>
                  <a:latin typeface="Noto Sans" charset="0"/>
                  <a:ea typeface="Noto Sans" charset="0"/>
                  <a:cs typeface="Noto Sans" charset="0"/>
                </a:rPr>
                <a:t>la mitad de todos los casos de desnutrición</a:t>
              </a:r>
              <a:r>
                <a:rPr lang="es-ES" sz="1400" dirty="0">
                  <a:solidFill>
                    <a:srgbClr val="293B45"/>
                  </a:solidFill>
                  <a:latin typeface="Noto Sans" charset="0"/>
                  <a:ea typeface="Noto Sans" charset="0"/>
                  <a:cs typeface="Noto Sans" charset="0"/>
                </a:rPr>
                <a:t> están relacionados con infecciones causadas por unos servicios de WASH de poca calidad;</a:t>
              </a:r>
            </a:p>
            <a:p>
              <a:endParaRPr lang="en-GB" sz="1400" dirty="0">
                <a:solidFill>
                  <a:srgbClr val="293B45"/>
                </a:solidFill>
                <a:latin typeface="Noto Sans" charset="0"/>
                <a:ea typeface="Noto Sans" charset="0"/>
                <a:cs typeface="Noto Sans" charset="0"/>
              </a:endParaRPr>
            </a:p>
          </p:txBody>
        </p:sp>
        <p:sp>
          <p:nvSpPr>
            <p:cNvPr id="28" name="Rectangle 27"/>
            <p:cNvSpPr/>
            <p:nvPr/>
          </p:nvSpPr>
          <p:spPr>
            <a:xfrm>
              <a:off x="7795407" y="4954002"/>
              <a:ext cx="3558394" cy="738664"/>
            </a:xfrm>
            <a:prstGeom prst="rect">
              <a:avLst/>
            </a:prstGeom>
          </p:spPr>
          <p:txBody>
            <a:bodyPr wrap="square">
              <a:spAutoFit/>
            </a:bodyPr>
            <a:lstStyle/>
            <a:p>
              <a:r>
                <a:rPr lang="es-ES" sz="1400" dirty="0">
                  <a:solidFill>
                    <a:srgbClr val="293B45"/>
                  </a:solidFill>
                  <a:latin typeface="Noto Sans" charset="0"/>
                  <a:ea typeface="Noto Sans" charset="0"/>
                  <a:cs typeface="Noto Sans" charset="0"/>
                </a:rPr>
                <a:t>y el saneamiento deficiente es la </a:t>
              </a:r>
              <a:r>
                <a:rPr lang="es-ES" sz="1400" b="1" dirty="0">
                  <a:solidFill>
                    <a:srgbClr val="293B45"/>
                  </a:solidFill>
                  <a:latin typeface="Noto Sans" charset="0"/>
                  <a:ea typeface="Noto Sans" charset="0"/>
                  <a:cs typeface="Noto Sans" charset="0"/>
                </a:rPr>
                <a:t>segunda causa principal</a:t>
              </a:r>
              <a:r>
                <a:rPr lang="es-ES" sz="1400" dirty="0">
                  <a:solidFill>
                    <a:srgbClr val="293B45"/>
                  </a:solidFill>
                  <a:latin typeface="Noto Sans" charset="0"/>
                  <a:ea typeface="Noto Sans" charset="0"/>
                  <a:cs typeface="Noto Sans" charset="0"/>
                </a:rPr>
                <a:t> del retraso del crecimiento. </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3121799"/>
              <a:ext cx="574549" cy="384656"/>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4173892"/>
              <a:ext cx="574549" cy="384656"/>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5110098"/>
              <a:ext cx="574549" cy="384656"/>
            </a:xfrm>
            <a:prstGeom prst="rect">
              <a:avLst/>
            </a:prstGeom>
          </p:spPr>
        </p:pic>
      </p:grpSp>
    </p:spTree>
    <p:extLst>
      <p:ext uri="{BB962C8B-B14F-4D97-AF65-F5344CB8AC3E}">
        <p14:creationId xmlns:p14="http://schemas.microsoft.com/office/powerpoint/2010/main" val="5082180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 y="457203"/>
            <a:ext cx="9400040" cy="449678"/>
            <a:chOff x="-6" y="457203"/>
            <a:chExt cx="2838621" cy="449678"/>
          </a:xfrm>
        </p:grpSpPr>
        <p:sp>
          <p:nvSpPr>
            <p:cNvPr id="3" name="Round Same Side Corner Rectangle 2"/>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 y="486892"/>
              <a:ext cx="2781166" cy="400110"/>
            </a:xfrm>
            <a:prstGeom prst="rect">
              <a:avLst/>
            </a:prstGeom>
          </p:spPr>
          <p:txBody>
            <a:bodyPr wrap="square">
              <a:spAutoFit/>
            </a:bodyPr>
            <a:lstStyle/>
            <a:p>
              <a:pPr algn="r"/>
              <a:r>
                <a:rPr lang="es-ES" sz="2000" b="1" dirty="0" smtClean="0">
                  <a:solidFill>
                    <a:srgbClr val="293B45"/>
                  </a:solidFill>
                  <a:latin typeface="Noto Sans" charset="0"/>
                  <a:ea typeface="Noto Sans" charset="0"/>
                  <a:cs typeface="Noto Sans" charset="0"/>
                </a:rPr>
                <a:t>VÍNCULOS ENTRE LOS SERVICIOS DE WASH Y LA SALUD INFANTIL</a:t>
              </a:r>
              <a:endParaRPr lang="en-GB" sz="2000" b="1" dirty="0">
                <a:solidFill>
                  <a:srgbClr val="293B45"/>
                </a:solidFill>
                <a:latin typeface="Noto Sans" charset="0"/>
                <a:ea typeface="Noto Sans" charset="0"/>
                <a:cs typeface="Noto Sans" charset="0"/>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50" t="24265" r="5349" b="7472"/>
          <a:stretch/>
        </p:blipFill>
        <p:spPr>
          <a:xfrm>
            <a:off x="521208" y="1645921"/>
            <a:ext cx="11045952" cy="46817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351" y="2073587"/>
            <a:ext cx="296482" cy="3682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34507" y="2441797"/>
            <a:ext cx="253444" cy="3873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664887" y="3499053"/>
            <a:ext cx="253444" cy="3873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951243" y="4497859"/>
            <a:ext cx="253444" cy="3873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28" y="2441797"/>
            <a:ext cx="253444" cy="38733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313" y="2441797"/>
            <a:ext cx="253444" cy="38733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770186" y="3305383"/>
            <a:ext cx="253444" cy="3873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157526" y="3640836"/>
            <a:ext cx="253444" cy="387340"/>
          </a:xfrm>
          <a:prstGeom prst="rect">
            <a:avLst/>
          </a:prstGeom>
        </p:spPr>
      </p:pic>
      <p:cxnSp>
        <p:nvCxnSpPr>
          <p:cNvPr id="15" name="Straight Connector 14"/>
          <p:cNvCxnSpPr/>
          <p:nvPr/>
        </p:nvCxnSpPr>
        <p:spPr>
          <a:xfrm>
            <a:off x="7389340" y="4959178"/>
            <a:ext cx="0" cy="395416"/>
          </a:xfrm>
          <a:prstGeom prst="line">
            <a:avLst/>
          </a:prstGeom>
          <a:ln w="79375">
            <a:solidFill>
              <a:srgbClr val="8B8C5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262618" y="4892230"/>
            <a:ext cx="253444" cy="387340"/>
          </a:xfrm>
          <a:prstGeom prst="rect">
            <a:avLst/>
          </a:prstGeom>
        </p:spPr>
      </p:pic>
    </p:spTree>
    <p:extLst>
      <p:ext uri="{BB962C8B-B14F-4D97-AF65-F5344CB8AC3E}">
        <p14:creationId xmlns:p14="http://schemas.microsoft.com/office/powerpoint/2010/main" val="6010599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8" name="Rounded Rectangle 7"/>
          <p:cNvSpPr/>
          <p:nvPr/>
        </p:nvSpPr>
        <p:spPr>
          <a:xfrm>
            <a:off x="3163330" y="2932670"/>
            <a:ext cx="5824151" cy="601362"/>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163330" y="3023285"/>
            <a:ext cx="5824151" cy="510747"/>
          </a:xfrm>
        </p:spPr>
        <p:txBody>
          <a:bodyPr>
            <a:normAutofit fontScale="92500"/>
          </a:bodyPr>
          <a:lstStyle/>
          <a:p>
            <a:pPr marL="0" indent="0" algn="ctr">
              <a:buNone/>
            </a:pPr>
            <a:r>
              <a:rPr lang="es-ES" b="1" dirty="0" smtClean="0">
                <a:solidFill>
                  <a:srgbClr val="293B45"/>
                </a:solidFill>
                <a:latin typeface="Noto Sans" charset="0"/>
                <a:ea typeface="Noto Sans" charset="0"/>
                <a:cs typeface="Noto Sans" charset="0"/>
              </a:rPr>
              <a:t>ES HORA DE PASAR A LA ACCIÓN</a:t>
            </a:r>
            <a:endParaRPr lang="es-ES"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21001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xEl>
                                              <p:pRg st="0" end="0"/>
                                            </p:txEl>
                                          </p:spTgt>
                                        </p:tgtEl>
                                      </p:cBhvr>
                                      <p:by x="120000" y="120000"/>
                                    </p:animScale>
                                  </p:childTnLst>
                                </p:cTn>
                              </p:par>
                              <p:par>
                                <p:cTn id="7" presetID="6" presetClass="emph" presetSubtype="0" fill="hold" grpId="0" nodeType="withEffect">
                                  <p:stCondLst>
                                    <p:cond delay="0"/>
                                  </p:stCondLst>
                                  <p:childTnLst>
                                    <p:animScale>
                                      <p:cBhvr>
                                        <p:cTn id="8"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0" cy="32814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70100" y="3409325"/>
            <a:ext cx="8051800" cy="1338828"/>
          </a:xfrm>
          <a:prstGeom prst="rect">
            <a:avLst/>
          </a:prstGeom>
        </p:spPr>
        <p:txBody>
          <a:bodyPr wrap="square">
            <a:spAutoFit/>
          </a:bodyPr>
          <a:lstStyle/>
          <a:p>
            <a:pPr algn="ctr"/>
            <a:r>
              <a:rPr lang="es-ES" sz="1600" b="1" dirty="0">
                <a:solidFill>
                  <a:srgbClr val="293B45"/>
                </a:solidFill>
                <a:latin typeface="Noto Sans" charset="0"/>
                <a:ea typeface="Noto Sans" charset="0"/>
                <a:cs typeface="Noto Sans" charset="0"/>
              </a:rPr>
              <a:t>Pasar a la acción de inmediato </a:t>
            </a:r>
            <a:r>
              <a:rPr lang="es-ES" sz="1600" dirty="0">
                <a:solidFill>
                  <a:srgbClr val="293B45"/>
                </a:solidFill>
                <a:latin typeface="Noto Sans" charset="0"/>
                <a:ea typeface="Noto Sans" charset="0"/>
                <a:cs typeface="Noto Sans" charset="0"/>
              </a:rPr>
              <a:t>a fin de mejorar la coordinación entre los ministerios de Salud y los ministerios responsables del agua, el saneamiento y la higiene, así como entre los equipos de los organismos donantes. Desarrollar el sentido de propiedad común en relación con los resultados compartidos.</a:t>
            </a:r>
          </a:p>
          <a:p>
            <a:pPr algn="ctr"/>
            <a:endParaRPr lang="en-GB" sz="1700" dirty="0">
              <a:solidFill>
                <a:srgbClr val="293B45"/>
              </a:solidFill>
              <a:latin typeface="Noto Sans" charset="0"/>
              <a:ea typeface="Noto Sans" charset="0"/>
              <a:cs typeface="Noto Sans"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306" t="40249" r="58428" b="52688"/>
          <a:stretch/>
        </p:blipFill>
        <p:spPr>
          <a:xfrm>
            <a:off x="4738116" y="2624328"/>
            <a:ext cx="2715768" cy="484632"/>
          </a:xfrm>
          <a:prstGeom prst="rect">
            <a:avLst/>
          </a:prstGeom>
        </p:spPr>
      </p:pic>
    </p:spTree>
    <p:extLst>
      <p:ext uri="{BB962C8B-B14F-4D97-AF65-F5344CB8AC3E}">
        <p14:creationId xmlns:p14="http://schemas.microsoft.com/office/powerpoint/2010/main" val="1679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93B45"/>
      </a:hlink>
      <a:folHlink>
        <a:srgbClr val="293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3585</TotalTime>
  <Words>4446</Words>
  <Application>Microsoft Macintosh PowerPoint</Application>
  <PresentationFormat>Widescreen</PresentationFormat>
  <Paragraphs>196</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Combatir la desnutrición mediante la integración</vt:lpstr>
      <vt:lpstr>Integración de la promoción de la higiene y los programas de  inmunización sistemática</vt:lpstr>
      <vt:lpstr>PowerPoint Presentation</vt:lpstr>
      <vt:lpstr>PowerPoint Presentation</vt:lpstr>
      <vt:lpstr>PowerPoint Presentation</vt:lpstr>
      <vt:lpstr>PowerPoint Presentation</vt:lpstr>
      <vt:lpstr>PowerPoint Presentation</vt:lpstr>
      <vt:lpstr>PowerPoint Presentation</vt:lpstr>
    </vt:vector>
  </TitlesOfParts>
  <Company>WaterAid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 integrate, invest</dc:title>
  <dc:creator>Dan Jones</dc:creator>
  <cp:lastModifiedBy>Francesca Roy</cp:lastModifiedBy>
  <cp:revision>139</cp:revision>
  <dcterms:created xsi:type="dcterms:W3CDTF">2017-12-15T15:48:15Z</dcterms:created>
  <dcterms:modified xsi:type="dcterms:W3CDTF">2018-02-02T11:01:46Z</dcterms:modified>
</cp:coreProperties>
</file>